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314" r:id="rId36"/>
    <p:sldId id="290" r:id="rId37"/>
    <p:sldId id="291" r:id="rId38"/>
    <p:sldId id="292" r:id="rId39"/>
    <p:sldId id="293" r:id="rId40"/>
    <p:sldId id="294" r:id="rId41"/>
    <p:sldId id="295" r:id="rId42"/>
    <p:sldId id="296" r:id="rId43"/>
    <p:sldId id="315" r:id="rId44"/>
    <p:sldId id="31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Lst>
  <p:sldSz cx="12192000" cy="6858000"/>
  <p:notesSz cx="6858000" cy="9144000"/>
  <p:embeddedFontLst>
    <p:embeddedFont>
      <p:font typeface="Calibri" panose="020F0502020204030204" pitchFamily="34" charset="0"/>
      <p:regular r:id="rId64"/>
      <p:bold r:id="rId65"/>
      <p:italic r:id="rId66"/>
      <p:boldItalic r:id="rId67"/>
    </p:embeddedFont>
    <p:embeddedFont>
      <p:font typeface="Georgia" panose="02040502050405020303" pitchFamily="18" charset="0"/>
      <p:regular r:id="rId68"/>
      <p:bold r:id="rId69"/>
      <p:italic r:id="rId70"/>
      <p:boldItalic r:id="rId71"/>
    </p:embeddedFont>
    <p:embeddedFont>
      <p:font typeface="Helvetica Neue" panose="020B060402020202020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6" roundtripDataSignature="AMtx7mi73B3JDXKlenO39T1KUs4VaGVv6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customschemas.google.com/relationships/presentationmetadata" Target="meta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564b52f135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1564b52f135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564b52f135_0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1564b52f135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564b52f135_0_1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1564b52f135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52c663e9fd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52c663e9fd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52c663e9fd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52c663e9fd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52c663e9fd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g152c663e9fd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52c663e9fd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52c663e9fd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152c663e9fd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52c663e9fd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52c663e9fd_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152c663e9fd_0_1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52c663e9fd_0_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52c663e9fd_0_1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152c663e9fd_0_1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52c663e9fd_0_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52c663e9fd_0_1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152c663e9fd_0_1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52c663e9fd_0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152c663e9fd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52c663e9fd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152c663e9fd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52c663e9fd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152c663e9fd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52c663e9fd_0_1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152c663e9fd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52c663e9fd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52c663e9fd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152c663e9fd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52c663e9fd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52c663e9fd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152c663e9fd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52c663e9fd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52c663e9fd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152c663e9fd_0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52c663e9fd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52c663e9fd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152c663e9fd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2c663e9fd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2c663e9fd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152c663e9fd_0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52c663e9fd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52c663e9fd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g152c663e9fd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52c663e9fd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52c663e9fd_0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g152c663e9fd_0_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52c663e9fd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52c663e9fd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g152c663e9fd_0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564b52f135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564b52f135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g1564b52f135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564b52f135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g1564b52f135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564b52f135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1564b52f135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6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6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6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5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5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5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5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6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6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6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6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61"/>
          <p:cNvSpPr>
            <a:spLocks noGrp="1"/>
          </p:cNvSpPr>
          <p:nvPr>
            <p:ph type="pic" idx="2"/>
          </p:nvPr>
        </p:nvSpPr>
        <p:spPr>
          <a:xfrm>
            <a:off x="5183188" y="987425"/>
            <a:ext cx="6172200" cy="4873625"/>
          </a:xfrm>
          <a:prstGeom prst="rect">
            <a:avLst/>
          </a:prstGeom>
          <a:noFill/>
          <a:ln>
            <a:noFill/>
          </a:ln>
        </p:spPr>
      </p:sp>
      <p:sp>
        <p:nvSpPr>
          <p:cNvPr id="68" name="Google Shape;68;p6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towardsdatascience.com/variational-autoencoders-vaes-for-dummies-step-by-step-tutorial-69e6d1c9d8e9" TargetMode="External"/><Relationship Id="rId3" Type="http://schemas.openxmlformats.org/officeDocument/2006/relationships/hyperlink" Target="https://www.edureka.co/blog/autoencoders-tutorial/" TargetMode="External"/><Relationship Id="rId7" Type="http://schemas.openxmlformats.org/officeDocument/2006/relationships/hyperlink" Target="https://towardsdatascience.com/understanding-latent-space-in-machine-learning-de5a7c687d8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blog.keras.io/building-autoencoders-in-keras.html" TargetMode="External"/><Relationship Id="rId5" Type="http://schemas.openxmlformats.org/officeDocument/2006/relationships/hyperlink" Target="https://www.jeremyjordan.me/variational-autoencoders/" TargetMode="External"/><Relationship Id="rId4" Type="http://schemas.openxmlformats.org/officeDocument/2006/relationships/hyperlink" Target="https://www.edureka.co/ai-deep-learning-with-tensorflow"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towardsdatascience.com/convolutional-autoencoders-for-image-noise-reduction-32fce9fc1763"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towardsdatascience.com/sparse-autoencoder-neural-networks-how-to-utilise-sparsity-for-robust-information-encoding-6aa9ff542bc9"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jeremyjordan.me/variational-autoencoders/"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v7labs.com/blog/neural-network-architectures-guid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v7labs.com/trainin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b="1"/>
              <a:t>Autoencoders</a:t>
            </a:r>
            <a:br>
              <a:rPr lang="en-US" b="1"/>
            </a:br>
            <a:endParaRPr/>
          </a:p>
        </p:txBody>
      </p:sp>
      <p:sp>
        <p:nvSpPr>
          <p:cNvPr id="89" name="Google Shape;89;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fontScale="55000" lnSpcReduction="20000"/>
          </a:bodyPr>
          <a:lstStyle/>
          <a:p>
            <a:pPr marL="0" lvl="0" indent="0" algn="ctr" rtl="0">
              <a:lnSpc>
                <a:spcPct val="90000"/>
              </a:lnSpc>
              <a:spcBef>
                <a:spcPts val="0"/>
              </a:spcBef>
              <a:spcAft>
                <a:spcPts val="0"/>
              </a:spcAft>
              <a:buClr>
                <a:schemeClr val="dk1"/>
              </a:buClr>
              <a:buSzPct val="100000"/>
              <a:buNone/>
            </a:pPr>
            <a:r>
              <a:rPr lang="en-US" u="sng">
                <a:solidFill>
                  <a:schemeClr val="hlink"/>
                </a:solidFill>
                <a:hlinkClick r:id="rId3"/>
              </a:rPr>
              <a:t>https://www.edureka.co/blog/autoencoders-tutorial/</a:t>
            </a:r>
            <a:endParaRPr/>
          </a:p>
          <a:p>
            <a:pPr marL="0" lvl="0" indent="0" algn="ctr" rtl="0">
              <a:lnSpc>
                <a:spcPct val="90000"/>
              </a:lnSpc>
              <a:spcBef>
                <a:spcPts val="1000"/>
              </a:spcBef>
              <a:spcAft>
                <a:spcPts val="0"/>
              </a:spcAft>
              <a:buClr>
                <a:schemeClr val="dk1"/>
              </a:buClr>
              <a:buSzPct val="100000"/>
              <a:buNone/>
            </a:pPr>
            <a:r>
              <a:rPr lang="en-US" u="sng">
                <a:solidFill>
                  <a:schemeClr val="hlink"/>
                </a:solidFill>
                <a:hlinkClick r:id="rId4"/>
              </a:rPr>
              <a:t>https://www.edureka.co/ai-deep-learning-with-tensorflow</a:t>
            </a:r>
            <a:endParaRPr/>
          </a:p>
          <a:p>
            <a:pPr marL="0" lvl="0" indent="0" algn="ctr" rtl="0">
              <a:lnSpc>
                <a:spcPct val="90000"/>
              </a:lnSpc>
              <a:spcBef>
                <a:spcPts val="1000"/>
              </a:spcBef>
              <a:spcAft>
                <a:spcPts val="0"/>
              </a:spcAft>
              <a:buClr>
                <a:schemeClr val="dk1"/>
              </a:buClr>
              <a:buSzPct val="100000"/>
              <a:buNone/>
            </a:pPr>
            <a:r>
              <a:rPr lang="en-US" u="sng">
                <a:solidFill>
                  <a:schemeClr val="hlink"/>
                </a:solidFill>
                <a:hlinkClick r:id="rId5"/>
              </a:rPr>
              <a:t>https://www.jeremyjordan.me/variational-autoencoders/</a:t>
            </a:r>
            <a:endParaRPr/>
          </a:p>
          <a:p>
            <a:pPr marL="0" lvl="0" indent="0" algn="ctr" rtl="0">
              <a:lnSpc>
                <a:spcPct val="90000"/>
              </a:lnSpc>
              <a:spcBef>
                <a:spcPts val="1000"/>
              </a:spcBef>
              <a:spcAft>
                <a:spcPts val="0"/>
              </a:spcAft>
              <a:buClr>
                <a:schemeClr val="dk1"/>
              </a:buClr>
              <a:buSzPct val="100000"/>
              <a:buNone/>
            </a:pPr>
            <a:r>
              <a:rPr lang="en-US" u="sng">
                <a:solidFill>
                  <a:schemeClr val="hlink"/>
                </a:solidFill>
                <a:hlinkClick r:id="rId6"/>
              </a:rPr>
              <a:t>https://blog.keras.io/building-autoencoders-in-keras.html</a:t>
            </a:r>
            <a:endParaRPr/>
          </a:p>
          <a:p>
            <a:pPr marL="0" lvl="0" indent="0" algn="ctr" rtl="0">
              <a:lnSpc>
                <a:spcPct val="90000"/>
              </a:lnSpc>
              <a:spcBef>
                <a:spcPts val="1000"/>
              </a:spcBef>
              <a:spcAft>
                <a:spcPts val="0"/>
              </a:spcAft>
              <a:buClr>
                <a:schemeClr val="dk1"/>
              </a:buClr>
              <a:buSzPct val="100000"/>
              <a:buNone/>
            </a:pPr>
            <a:r>
              <a:rPr lang="en-US" u="sng">
                <a:solidFill>
                  <a:schemeClr val="hlink"/>
                </a:solidFill>
                <a:hlinkClick r:id="rId7"/>
              </a:rPr>
              <a:t>Understanding Latent Space in Machine Learning | by Ekin Tiu | Towards Data Science</a:t>
            </a:r>
            <a:endParaRPr/>
          </a:p>
          <a:p>
            <a:pPr marL="0" lvl="0" indent="0" algn="ctr" rtl="0">
              <a:lnSpc>
                <a:spcPct val="90000"/>
              </a:lnSpc>
              <a:spcBef>
                <a:spcPts val="1000"/>
              </a:spcBef>
              <a:spcAft>
                <a:spcPts val="0"/>
              </a:spcAft>
              <a:buClr>
                <a:schemeClr val="dk1"/>
              </a:buClr>
              <a:buSzPct val="100000"/>
              <a:buNone/>
            </a:pPr>
            <a:r>
              <a:rPr lang="en-US" u="sng">
                <a:solidFill>
                  <a:schemeClr val="hlink"/>
                </a:solidFill>
                <a:hlinkClick r:id="rId8"/>
              </a:rPr>
              <a:t>Variational Autoencoders (VAEs) for Dummies - Step By Step Tutorial | Towards Data Science</a:t>
            </a:r>
            <a:endParaRPr/>
          </a:p>
          <a:p>
            <a:pPr marL="0" lvl="0" indent="0" algn="ctr" rtl="0">
              <a:lnSpc>
                <a:spcPct val="90000"/>
              </a:lnSpc>
              <a:spcBef>
                <a:spcPts val="1000"/>
              </a:spcBef>
              <a:spcAft>
                <a:spcPts val="0"/>
              </a:spcAft>
              <a:buClr>
                <a:schemeClr val="dk1"/>
              </a:buClr>
              <a:buSzPct val="100000"/>
              <a:buNone/>
            </a:pPr>
            <a:endParaRPr/>
          </a:p>
          <a:p>
            <a:pPr marL="0" lvl="0" indent="0" algn="ctr" rtl="0">
              <a:lnSpc>
                <a:spcPct val="90000"/>
              </a:lnSpc>
              <a:spcBef>
                <a:spcPts val="1000"/>
              </a:spcBef>
              <a:spcAft>
                <a:spcPts val="0"/>
              </a:spcAft>
              <a:buClr>
                <a:schemeClr val="dk1"/>
              </a:buClr>
              <a:buSzPct val="100000"/>
              <a:buNone/>
            </a:pPr>
            <a:endParaRPr/>
          </a:p>
          <a:p>
            <a:pPr marL="0" lvl="0" indent="0" algn="ctr" rtl="0">
              <a:lnSpc>
                <a:spcPct val="90000"/>
              </a:lnSpc>
              <a:spcBef>
                <a:spcPts val="1000"/>
              </a:spcBef>
              <a:spcAft>
                <a:spcPts val="0"/>
              </a:spcAft>
              <a:buClr>
                <a:schemeClr val="dk1"/>
              </a:buClr>
              <a:buSzPct val="100000"/>
              <a:buNone/>
            </a:pPr>
            <a:endParaRPr/>
          </a:p>
          <a:p>
            <a:pPr marL="0" lvl="0" indent="0" algn="ctr" rtl="0">
              <a:lnSpc>
                <a:spcPct val="90000"/>
              </a:lnSpc>
              <a:spcBef>
                <a:spcPts val="1000"/>
              </a:spcBef>
              <a:spcAft>
                <a:spcPts val="0"/>
              </a:spcAft>
              <a:buClr>
                <a:schemeClr val="dk1"/>
              </a:buClr>
              <a:buSzPct val="1000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1564b52f135_0_8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Autoencoders</a:t>
            </a:r>
            <a:endParaRPr b="1"/>
          </a:p>
        </p:txBody>
      </p:sp>
      <p:sp>
        <p:nvSpPr>
          <p:cNvPr id="144" name="Google Shape;144;g1564b52f135_0_89"/>
          <p:cNvSpPr txBox="1">
            <a:spLocks noGrp="1"/>
          </p:cNvSpPr>
          <p:nvPr>
            <p:ph type="body" idx="1"/>
          </p:nvPr>
        </p:nvSpPr>
        <p:spPr>
          <a:xfrm>
            <a:off x="150471" y="1690688"/>
            <a:ext cx="8460000" cy="5034300"/>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just" rtl="0">
              <a:lnSpc>
                <a:spcPct val="90000"/>
              </a:lnSpc>
              <a:spcBef>
                <a:spcPts val="0"/>
              </a:spcBef>
              <a:spcAft>
                <a:spcPts val="0"/>
              </a:spcAft>
              <a:buClr>
                <a:schemeClr val="dk1"/>
              </a:buClr>
              <a:buSzPct val="100000"/>
              <a:buChar char="•"/>
            </a:pPr>
            <a:r>
              <a:rPr lang="en-US"/>
              <a:t>Autoencoders are preferred over PCA because:</a:t>
            </a:r>
            <a:endParaRPr/>
          </a:p>
          <a:p>
            <a:pPr marL="228600" lvl="0" indent="-228600" algn="just" rtl="0">
              <a:lnSpc>
                <a:spcPct val="90000"/>
              </a:lnSpc>
              <a:spcBef>
                <a:spcPts val="1000"/>
              </a:spcBef>
              <a:spcAft>
                <a:spcPts val="0"/>
              </a:spcAft>
              <a:buClr>
                <a:schemeClr val="dk1"/>
              </a:buClr>
              <a:buSzPct val="100000"/>
              <a:buChar char="•"/>
            </a:pPr>
            <a:r>
              <a:rPr lang="en-US"/>
              <a:t>An autoencoder can learn non-linear transformations with a non-linear activation function and multiple layers.</a:t>
            </a:r>
            <a:endParaRPr/>
          </a:p>
          <a:p>
            <a:pPr marL="228600" lvl="0" indent="-228600" algn="just" rtl="0">
              <a:lnSpc>
                <a:spcPct val="90000"/>
              </a:lnSpc>
              <a:spcBef>
                <a:spcPts val="1000"/>
              </a:spcBef>
              <a:spcAft>
                <a:spcPts val="0"/>
              </a:spcAft>
              <a:buClr>
                <a:schemeClr val="dk1"/>
              </a:buClr>
              <a:buSzPct val="100000"/>
              <a:buChar char="•"/>
            </a:pPr>
            <a:r>
              <a:rPr lang="en-US"/>
              <a:t>It doesn’t have to learn dense layers. </a:t>
            </a:r>
            <a:endParaRPr/>
          </a:p>
          <a:p>
            <a:pPr marL="228600" lvl="0" indent="-228600" algn="just" rtl="0">
              <a:lnSpc>
                <a:spcPct val="90000"/>
              </a:lnSpc>
              <a:spcBef>
                <a:spcPts val="1000"/>
              </a:spcBef>
              <a:spcAft>
                <a:spcPts val="0"/>
              </a:spcAft>
              <a:buClr>
                <a:schemeClr val="dk1"/>
              </a:buClr>
              <a:buSzPct val="100000"/>
              <a:buChar char="•"/>
            </a:pPr>
            <a:r>
              <a:rPr lang="en-US"/>
              <a:t>It can use convolutional layers to learn which is better for video, image and series data.</a:t>
            </a:r>
            <a:endParaRPr/>
          </a:p>
          <a:p>
            <a:pPr marL="228600" lvl="0" indent="-228600" algn="just" rtl="0">
              <a:lnSpc>
                <a:spcPct val="90000"/>
              </a:lnSpc>
              <a:spcBef>
                <a:spcPts val="1000"/>
              </a:spcBef>
              <a:spcAft>
                <a:spcPts val="0"/>
              </a:spcAft>
              <a:buClr>
                <a:schemeClr val="dk1"/>
              </a:buClr>
              <a:buSzPct val="100000"/>
              <a:buChar char="•"/>
            </a:pPr>
            <a:r>
              <a:rPr lang="en-US"/>
              <a:t>It is more efficient to learn several layers with an autoencoder rather than learn one huge transformation with PCA.</a:t>
            </a:r>
            <a:endParaRPr/>
          </a:p>
          <a:p>
            <a:pPr marL="228600" lvl="0" indent="-228600" algn="just" rtl="0">
              <a:lnSpc>
                <a:spcPct val="90000"/>
              </a:lnSpc>
              <a:spcBef>
                <a:spcPts val="1000"/>
              </a:spcBef>
              <a:spcAft>
                <a:spcPts val="0"/>
              </a:spcAft>
              <a:buClr>
                <a:schemeClr val="dk1"/>
              </a:buClr>
              <a:buSzPct val="100000"/>
              <a:buChar char="•"/>
            </a:pPr>
            <a:r>
              <a:rPr lang="en-US"/>
              <a:t>An autoencoder provides a representation of each layer as the output.</a:t>
            </a:r>
            <a:endParaRPr/>
          </a:p>
          <a:p>
            <a:pPr marL="228600" lvl="0" indent="-228600" algn="just" rtl="0">
              <a:lnSpc>
                <a:spcPct val="90000"/>
              </a:lnSpc>
              <a:spcBef>
                <a:spcPts val="1000"/>
              </a:spcBef>
              <a:spcAft>
                <a:spcPts val="0"/>
              </a:spcAft>
              <a:buClr>
                <a:schemeClr val="dk1"/>
              </a:buClr>
              <a:buSzPct val="100000"/>
              <a:buChar char="•"/>
            </a:pPr>
            <a:r>
              <a:rPr lang="en-US"/>
              <a:t>It can make use of pre-trained layers from another model to apply transfer learning to enhance the encoder/decoder.</a:t>
            </a:r>
            <a:endParaRPr/>
          </a:p>
        </p:txBody>
      </p:sp>
      <p:pic>
        <p:nvPicPr>
          <p:cNvPr id="145" name="Google Shape;145;g1564b52f135_0_89" descr="Autoencoders Tutorial - PCA vs Autoencoders"/>
          <p:cNvPicPr preferRelativeResize="0"/>
          <p:nvPr/>
        </p:nvPicPr>
        <p:blipFill rotWithShape="1">
          <a:blip r:embed="rId3">
            <a:alphaModFix/>
          </a:blip>
          <a:srcRect/>
          <a:stretch/>
        </p:blipFill>
        <p:spPr>
          <a:xfrm>
            <a:off x="8610480" y="1877562"/>
            <a:ext cx="3295650" cy="40139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
        <p:cNvGrpSpPr/>
        <p:nvPr/>
      </p:nvGrpSpPr>
      <p:grpSpPr>
        <a:xfrm>
          <a:off x="0" y="0"/>
          <a:ext cx="0" cy="0"/>
          <a:chOff x="0" y="0"/>
          <a:chExt cx="0" cy="0"/>
        </a:xfrm>
      </p:grpSpPr>
      <p:sp>
        <p:nvSpPr>
          <p:cNvPr id="150" name="Google Shape;150;g1564b52f135_0_9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What are Autoencoders?</a:t>
            </a:r>
            <a:endParaRPr/>
          </a:p>
        </p:txBody>
      </p:sp>
      <p:pic>
        <p:nvPicPr>
          <p:cNvPr id="151" name="Google Shape;151;g1564b52f135_0_95" descr="Autoencoders Tutorial - Autoencoders"/>
          <p:cNvPicPr preferRelativeResize="0">
            <a:picLocks noGrp="1"/>
          </p:cNvPicPr>
          <p:nvPr>
            <p:ph type="body" idx="1"/>
          </p:nvPr>
        </p:nvPicPr>
        <p:blipFill rotWithShape="1">
          <a:blip r:embed="rId3">
            <a:alphaModFix/>
          </a:blip>
          <a:srcRect/>
          <a:stretch/>
        </p:blipFill>
        <p:spPr>
          <a:xfrm>
            <a:off x="520862" y="1527859"/>
            <a:ext cx="11272500" cy="4936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1564b52f135_0_10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157" name="Google Shape;157;g1564b52f135_0_100" descr="encoder and decoder"/>
          <p:cNvPicPr preferRelativeResize="0">
            <a:picLocks noGrp="1"/>
          </p:cNvPicPr>
          <p:nvPr>
            <p:ph type="body" idx="1"/>
          </p:nvPr>
        </p:nvPicPr>
        <p:blipFill rotWithShape="1">
          <a:blip r:embed="rId3">
            <a:alphaModFix/>
          </a:blip>
          <a:srcRect/>
          <a:stretch/>
        </p:blipFill>
        <p:spPr>
          <a:xfrm>
            <a:off x="343382" y="365125"/>
            <a:ext cx="11505300" cy="6024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163" name="Google Shape;163;p8"/>
          <p:cNvPicPr preferRelativeResize="0">
            <a:picLocks noGrp="1"/>
          </p:cNvPicPr>
          <p:nvPr>
            <p:ph type="body" idx="1"/>
          </p:nvPr>
        </p:nvPicPr>
        <p:blipFill rotWithShape="1">
          <a:blip r:embed="rId3">
            <a:alphaModFix/>
          </a:blip>
          <a:srcRect r="3342" b="9835"/>
          <a:stretch/>
        </p:blipFill>
        <p:spPr>
          <a:xfrm>
            <a:off x="154900" y="159788"/>
            <a:ext cx="11868102" cy="65850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4"/>
          <p:cNvSpPr txBox="1">
            <a:spLocks noGrp="1"/>
          </p:cNvSpPr>
          <p:nvPr>
            <p:ph type="title"/>
          </p:nvPr>
        </p:nvSpPr>
        <p:spPr>
          <a:xfrm>
            <a:off x="838200" y="365126"/>
            <a:ext cx="10435542" cy="80391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b="1"/>
              <a:t>Applications of Autoencoders</a:t>
            </a:r>
            <a:br>
              <a:rPr lang="en-US" b="1"/>
            </a:br>
            <a:endParaRPr b="1"/>
          </a:p>
        </p:txBody>
      </p:sp>
      <p:sp>
        <p:nvSpPr>
          <p:cNvPr id="169" name="Google Shape;169;p14"/>
          <p:cNvSpPr txBox="1">
            <a:spLocks noGrp="1"/>
          </p:cNvSpPr>
          <p:nvPr>
            <p:ph type="body" idx="1"/>
          </p:nvPr>
        </p:nvSpPr>
        <p:spPr>
          <a:xfrm>
            <a:off x="347241" y="1169043"/>
            <a:ext cx="11844759" cy="467225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Image Coloring</a:t>
            </a:r>
            <a:endParaRPr/>
          </a:p>
          <a:p>
            <a:pPr marL="228600" lvl="0" indent="-228600" algn="l" rtl="0">
              <a:lnSpc>
                <a:spcPct val="90000"/>
              </a:lnSpc>
              <a:spcBef>
                <a:spcPts val="1000"/>
              </a:spcBef>
              <a:spcAft>
                <a:spcPts val="0"/>
              </a:spcAft>
              <a:buClr>
                <a:schemeClr val="dk1"/>
              </a:buClr>
              <a:buSzPts val="2800"/>
              <a:buChar char="•"/>
            </a:pPr>
            <a:r>
              <a:rPr lang="en-US"/>
              <a:t>Autoencoders are used for converting any black and white picture into a colored image.</a:t>
            </a:r>
            <a:endParaRPr/>
          </a:p>
          <a:p>
            <a:pPr marL="228600" lvl="0" indent="-228600" algn="l" rtl="0">
              <a:lnSpc>
                <a:spcPct val="90000"/>
              </a:lnSpc>
              <a:spcBef>
                <a:spcPts val="1000"/>
              </a:spcBef>
              <a:spcAft>
                <a:spcPts val="0"/>
              </a:spcAft>
              <a:buClr>
                <a:schemeClr val="dk1"/>
              </a:buClr>
              <a:buSzPts val="2800"/>
              <a:buChar char="•"/>
            </a:pPr>
            <a:r>
              <a:rPr lang="en-US"/>
              <a:t>Depending on what is in the picture, it is possible to tell what the color should be.</a:t>
            </a:r>
            <a:endParaRPr/>
          </a:p>
        </p:txBody>
      </p:sp>
      <p:pic>
        <p:nvPicPr>
          <p:cNvPr id="170" name="Google Shape;170;p14" descr="Autoencoders Tutorial - Image Coloring"/>
          <p:cNvPicPr preferRelativeResize="0"/>
          <p:nvPr/>
        </p:nvPicPr>
        <p:blipFill rotWithShape="1">
          <a:blip r:embed="rId3">
            <a:alphaModFix/>
          </a:blip>
          <a:srcRect/>
          <a:stretch/>
        </p:blipFill>
        <p:spPr>
          <a:xfrm>
            <a:off x="1519325" y="3183038"/>
            <a:ext cx="8701120" cy="33103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Applications of Autoencoders</a:t>
            </a:r>
            <a:endParaRPr/>
          </a:p>
        </p:txBody>
      </p:sp>
      <p:sp>
        <p:nvSpPr>
          <p:cNvPr id="176" name="Google Shape;176;p15"/>
          <p:cNvSpPr txBox="1">
            <a:spLocks noGrp="1"/>
          </p:cNvSpPr>
          <p:nvPr>
            <p:ph type="body" idx="1"/>
          </p:nvPr>
        </p:nvSpPr>
        <p:spPr>
          <a:xfrm>
            <a:off x="196770" y="1690688"/>
            <a:ext cx="11887200" cy="505735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Feature variation</a:t>
            </a:r>
            <a:endParaRPr/>
          </a:p>
          <a:p>
            <a:pPr marL="228600" lvl="0" indent="-228600" algn="l" rtl="0">
              <a:lnSpc>
                <a:spcPct val="90000"/>
              </a:lnSpc>
              <a:spcBef>
                <a:spcPts val="1000"/>
              </a:spcBef>
              <a:spcAft>
                <a:spcPts val="0"/>
              </a:spcAft>
              <a:buClr>
                <a:schemeClr val="dk1"/>
              </a:buClr>
              <a:buSzPts val="2800"/>
              <a:buChar char="•"/>
            </a:pPr>
            <a:r>
              <a:rPr lang="en-US"/>
              <a:t>It extracts only the required features of an image and generates the output by removing any noise or unnecessary interruption.</a:t>
            </a:r>
            <a:endParaRPr/>
          </a:p>
          <a:p>
            <a:pPr marL="228600" lvl="0" indent="-50800" algn="l" rtl="0">
              <a:lnSpc>
                <a:spcPct val="90000"/>
              </a:lnSpc>
              <a:spcBef>
                <a:spcPts val="1000"/>
              </a:spcBef>
              <a:spcAft>
                <a:spcPts val="0"/>
              </a:spcAft>
              <a:buClr>
                <a:schemeClr val="dk1"/>
              </a:buClr>
              <a:buSzPts val="2800"/>
              <a:buNone/>
            </a:pPr>
            <a:endParaRPr/>
          </a:p>
        </p:txBody>
      </p:sp>
      <p:pic>
        <p:nvPicPr>
          <p:cNvPr id="177" name="Google Shape;177;p15" descr="Autoencoders Tutorial - Feature Variation"/>
          <p:cNvPicPr preferRelativeResize="0"/>
          <p:nvPr/>
        </p:nvPicPr>
        <p:blipFill rotWithShape="1">
          <a:blip r:embed="rId3">
            <a:alphaModFix/>
          </a:blip>
          <a:srcRect/>
          <a:stretch/>
        </p:blipFill>
        <p:spPr>
          <a:xfrm>
            <a:off x="2271907" y="3382726"/>
            <a:ext cx="7462401" cy="28213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Applications of Autoencoders</a:t>
            </a:r>
            <a:endParaRPr/>
          </a:p>
        </p:txBody>
      </p:sp>
      <p:sp>
        <p:nvSpPr>
          <p:cNvPr id="183" name="Google Shape;183;p16"/>
          <p:cNvSpPr txBox="1">
            <a:spLocks noGrp="1"/>
          </p:cNvSpPr>
          <p:nvPr>
            <p:ph type="body" idx="1"/>
          </p:nvPr>
        </p:nvSpPr>
        <p:spPr>
          <a:xfrm>
            <a:off x="258501" y="1481559"/>
            <a:ext cx="11933499" cy="469540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Dimensionality Reduction</a:t>
            </a:r>
            <a:endParaRPr/>
          </a:p>
          <a:p>
            <a:pPr marL="228600" lvl="0" indent="-228600" algn="l" rtl="0">
              <a:lnSpc>
                <a:spcPct val="90000"/>
              </a:lnSpc>
              <a:spcBef>
                <a:spcPts val="1000"/>
              </a:spcBef>
              <a:spcAft>
                <a:spcPts val="0"/>
              </a:spcAft>
              <a:buClr>
                <a:schemeClr val="dk1"/>
              </a:buClr>
              <a:buSzPts val="2800"/>
              <a:buChar char="•"/>
            </a:pPr>
            <a:r>
              <a:rPr lang="en-US"/>
              <a:t>The reconstructed image is the same as our input but with reduced dimensions. It helps in providing the similar image with a reduced pixel value.</a:t>
            </a:r>
            <a:endParaRPr/>
          </a:p>
          <a:p>
            <a:pPr marL="228600" lvl="0" indent="-50800" algn="l" rtl="0">
              <a:lnSpc>
                <a:spcPct val="90000"/>
              </a:lnSpc>
              <a:spcBef>
                <a:spcPts val="1000"/>
              </a:spcBef>
              <a:spcAft>
                <a:spcPts val="0"/>
              </a:spcAft>
              <a:buClr>
                <a:schemeClr val="dk1"/>
              </a:buClr>
              <a:buSzPts val="2800"/>
              <a:buNone/>
            </a:pPr>
            <a:endParaRPr/>
          </a:p>
        </p:txBody>
      </p:sp>
      <p:pic>
        <p:nvPicPr>
          <p:cNvPr id="184" name="Google Shape;184;p16" descr="Autoencoders Tutorial - Dimensionality Reduction"/>
          <p:cNvPicPr preferRelativeResize="0"/>
          <p:nvPr/>
        </p:nvPicPr>
        <p:blipFill rotWithShape="1">
          <a:blip r:embed="rId3">
            <a:alphaModFix/>
          </a:blip>
          <a:srcRect l="4660" t="9119" r="4029" b="15094"/>
          <a:stretch/>
        </p:blipFill>
        <p:spPr>
          <a:xfrm>
            <a:off x="972272" y="2963118"/>
            <a:ext cx="10243595" cy="37154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Applications of Autoencoders</a:t>
            </a:r>
            <a:endParaRPr/>
          </a:p>
        </p:txBody>
      </p:sp>
      <p:sp>
        <p:nvSpPr>
          <p:cNvPr id="190" name="Google Shape;190;p17"/>
          <p:cNvSpPr txBox="1">
            <a:spLocks noGrp="1"/>
          </p:cNvSpPr>
          <p:nvPr>
            <p:ph type="body" idx="1"/>
          </p:nvPr>
        </p:nvSpPr>
        <p:spPr>
          <a:xfrm>
            <a:off x="347241" y="1574157"/>
            <a:ext cx="11655706" cy="460280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Denoising Image</a:t>
            </a:r>
            <a:endParaRPr/>
          </a:p>
          <a:p>
            <a:pPr marL="228600" lvl="0" indent="-228600" algn="l" rtl="0">
              <a:lnSpc>
                <a:spcPct val="90000"/>
              </a:lnSpc>
              <a:spcBef>
                <a:spcPts val="1000"/>
              </a:spcBef>
              <a:spcAft>
                <a:spcPts val="0"/>
              </a:spcAft>
              <a:buClr>
                <a:schemeClr val="dk1"/>
              </a:buClr>
              <a:buSzPts val="2800"/>
              <a:buChar char="•"/>
            </a:pPr>
            <a:r>
              <a:rPr lang="en-US"/>
              <a:t>The input seen by the autoencoder is not the raw input but a stochastically corrupted version. </a:t>
            </a:r>
            <a:endParaRPr/>
          </a:p>
          <a:p>
            <a:pPr marL="228600" lvl="0" indent="-228600" algn="l" rtl="0">
              <a:lnSpc>
                <a:spcPct val="90000"/>
              </a:lnSpc>
              <a:spcBef>
                <a:spcPts val="1000"/>
              </a:spcBef>
              <a:spcAft>
                <a:spcPts val="0"/>
              </a:spcAft>
              <a:buClr>
                <a:schemeClr val="dk1"/>
              </a:buClr>
              <a:buSzPts val="2800"/>
              <a:buChar char="•"/>
            </a:pPr>
            <a:r>
              <a:rPr lang="en-US"/>
              <a:t>A denoising autoencoder is thus trained to reconstruct the original input from the noisy version.</a:t>
            </a:r>
            <a:endParaRPr/>
          </a:p>
          <a:p>
            <a:pPr marL="228600" lvl="0" indent="-50800" algn="l" rtl="0">
              <a:lnSpc>
                <a:spcPct val="90000"/>
              </a:lnSpc>
              <a:spcBef>
                <a:spcPts val="1000"/>
              </a:spcBef>
              <a:spcAft>
                <a:spcPts val="0"/>
              </a:spcAft>
              <a:buClr>
                <a:schemeClr val="dk1"/>
              </a:buClr>
              <a:buSzPts val="2800"/>
              <a:buNone/>
            </a:pPr>
            <a:endParaRPr/>
          </a:p>
        </p:txBody>
      </p:sp>
      <p:pic>
        <p:nvPicPr>
          <p:cNvPr id="191" name="Google Shape;191;p17" descr="Autoencoders Tutorial - Denoising image"/>
          <p:cNvPicPr preferRelativeResize="0"/>
          <p:nvPr/>
        </p:nvPicPr>
        <p:blipFill rotWithShape="1">
          <a:blip r:embed="rId3">
            <a:alphaModFix/>
          </a:blip>
          <a:srcRect/>
          <a:stretch/>
        </p:blipFill>
        <p:spPr>
          <a:xfrm>
            <a:off x="914400" y="3875560"/>
            <a:ext cx="10521387" cy="28956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Applications of Autoencoders</a:t>
            </a:r>
            <a:endParaRPr/>
          </a:p>
        </p:txBody>
      </p:sp>
      <p:sp>
        <p:nvSpPr>
          <p:cNvPr id="197" name="Google Shape;197;p18"/>
          <p:cNvSpPr txBox="1">
            <a:spLocks noGrp="1"/>
          </p:cNvSpPr>
          <p:nvPr>
            <p:ph type="body" idx="1"/>
          </p:nvPr>
        </p:nvSpPr>
        <p:spPr>
          <a:xfrm>
            <a:off x="231495" y="1574157"/>
            <a:ext cx="11713578" cy="460280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Watermark Removal</a:t>
            </a:r>
            <a:endParaRPr/>
          </a:p>
          <a:p>
            <a:pPr marL="228600" lvl="0" indent="-228600" algn="l" rtl="0">
              <a:lnSpc>
                <a:spcPct val="90000"/>
              </a:lnSpc>
              <a:spcBef>
                <a:spcPts val="1000"/>
              </a:spcBef>
              <a:spcAft>
                <a:spcPts val="0"/>
              </a:spcAft>
              <a:buClr>
                <a:schemeClr val="dk1"/>
              </a:buClr>
              <a:buSzPts val="2800"/>
              <a:buChar char="•"/>
            </a:pPr>
            <a:r>
              <a:rPr lang="en-US"/>
              <a:t>It is also used for removing watermarks from images or to remove any object while filming a video or a movie.</a:t>
            </a:r>
            <a:endParaRPr/>
          </a:p>
          <a:p>
            <a:pPr marL="228600" lvl="0" indent="-50800" algn="l" rtl="0">
              <a:lnSpc>
                <a:spcPct val="90000"/>
              </a:lnSpc>
              <a:spcBef>
                <a:spcPts val="1000"/>
              </a:spcBef>
              <a:spcAft>
                <a:spcPts val="0"/>
              </a:spcAft>
              <a:buClr>
                <a:schemeClr val="dk1"/>
              </a:buClr>
              <a:buSzPts val="2800"/>
              <a:buNone/>
            </a:pPr>
            <a:endParaRPr/>
          </a:p>
        </p:txBody>
      </p:sp>
      <p:pic>
        <p:nvPicPr>
          <p:cNvPr id="198" name="Google Shape;198;p18" descr="Autoencoders Tutorial - Watermark Removal"/>
          <p:cNvPicPr preferRelativeResize="0"/>
          <p:nvPr/>
        </p:nvPicPr>
        <p:blipFill rotWithShape="1">
          <a:blip r:embed="rId3">
            <a:alphaModFix/>
          </a:blip>
          <a:srcRect/>
          <a:stretch/>
        </p:blipFill>
        <p:spPr>
          <a:xfrm>
            <a:off x="1879139" y="3274594"/>
            <a:ext cx="8279389" cy="34039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9"/>
          <p:cNvSpPr txBox="1">
            <a:spLocks noGrp="1"/>
          </p:cNvSpPr>
          <p:nvPr>
            <p:ph type="title"/>
          </p:nvPr>
        </p:nvSpPr>
        <p:spPr>
          <a:xfrm>
            <a:off x="2441857" y="437553"/>
            <a:ext cx="8025142" cy="62170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b="1"/>
              <a:t>Architecture of Autoencoders</a:t>
            </a:r>
            <a:br>
              <a:rPr lang="en-US"/>
            </a:br>
            <a:endParaRPr/>
          </a:p>
        </p:txBody>
      </p:sp>
      <p:sp>
        <p:nvSpPr>
          <p:cNvPr id="204" name="Google Shape;204;p19"/>
          <p:cNvSpPr txBox="1">
            <a:spLocks noGrp="1"/>
          </p:cNvSpPr>
          <p:nvPr>
            <p:ph type="body" idx="1"/>
          </p:nvPr>
        </p:nvSpPr>
        <p:spPr>
          <a:xfrm>
            <a:off x="539435" y="1059256"/>
            <a:ext cx="10515600" cy="1398759"/>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90000"/>
              </a:lnSpc>
              <a:spcBef>
                <a:spcPts val="0"/>
              </a:spcBef>
              <a:spcAft>
                <a:spcPts val="0"/>
              </a:spcAft>
              <a:buClr>
                <a:schemeClr val="dk1"/>
              </a:buClr>
              <a:buSzPct val="100000"/>
              <a:buChar char="•"/>
            </a:pPr>
            <a:r>
              <a:rPr lang="en-US"/>
              <a:t>An Autoencoder consist of three layers:</a:t>
            </a:r>
            <a:endParaRPr/>
          </a:p>
          <a:p>
            <a:pPr marL="228600" lvl="0" indent="-228600" algn="l" rtl="0">
              <a:lnSpc>
                <a:spcPct val="90000"/>
              </a:lnSpc>
              <a:spcBef>
                <a:spcPts val="1000"/>
              </a:spcBef>
              <a:spcAft>
                <a:spcPts val="0"/>
              </a:spcAft>
              <a:buClr>
                <a:schemeClr val="dk1"/>
              </a:buClr>
              <a:buSzPct val="100000"/>
              <a:buChar char="•"/>
            </a:pPr>
            <a:r>
              <a:rPr lang="en-US" b="1"/>
              <a:t>Encoder</a:t>
            </a:r>
            <a:endParaRPr/>
          </a:p>
          <a:p>
            <a:pPr marL="228600" lvl="0" indent="-228600" algn="l" rtl="0">
              <a:lnSpc>
                <a:spcPct val="90000"/>
              </a:lnSpc>
              <a:spcBef>
                <a:spcPts val="1000"/>
              </a:spcBef>
              <a:spcAft>
                <a:spcPts val="0"/>
              </a:spcAft>
              <a:buClr>
                <a:schemeClr val="dk1"/>
              </a:buClr>
              <a:buSzPct val="100000"/>
              <a:buChar char="•"/>
            </a:pPr>
            <a:r>
              <a:rPr lang="en-US" b="1"/>
              <a:t>Code</a:t>
            </a:r>
            <a:endParaRPr/>
          </a:p>
          <a:p>
            <a:pPr marL="228600" lvl="0" indent="-228600" algn="l" rtl="0">
              <a:lnSpc>
                <a:spcPct val="90000"/>
              </a:lnSpc>
              <a:spcBef>
                <a:spcPts val="1000"/>
              </a:spcBef>
              <a:spcAft>
                <a:spcPts val="0"/>
              </a:spcAft>
              <a:buClr>
                <a:schemeClr val="dk1"/>
              </a:buClr>
              <a:buSzPct val="100000"/>
              <a:buChar char="•"/>
            </a:pPr>
            <a:r>
              <a:rPr lang="en-US" b="1"/>
              <a:t>Decoder</a:t>
            </a:r>
            <a:endParaRPr/>
          </a:p>
          <a:p>
            <a:pPr marL="228600" lvl="0" indent="-104140" algn="l" rtl="0">
              <a:lnSpc>
                <a:spcPct val="90000"/>
              </a:lnSpc>
              <a:spcBef>
                <a:spcPts val="1000"/>
              </a:spcBef>
              <a:spcAft>
                <a:spcPts val="0"/>
              </a:spcAft>
              <a:buClr>
                <a:schemeClr val="dk1"/>
              </a:buClr>
              <a:buSzPct val="100000"/>
              <a:buNone/>
            </a:pPr>
            <a:endParaRPr/>
          </a:p>
        </p:txBody>
      </p:sp>
      <p:pic>
        <p:nvPicPr>
          <p:cNvPr id="205" name="Google Shape;205;p19" descr="Autoencoders Tutorial - Autoencoders Architecture"/>
          <p:cNvPicPr preferRelativeResize="0"/>
          <p:nvPr/>
        </p:nvPicPr>
        <p:blipFill rotWithShape="1">
          <a:blip r:embed="rId3">
            <a:alphaModFix/>
          </a:blip>
          <a:srcRect/>
          <a:stretch/>
        </p:blipFill>
        <p:spPr>
          <a:xfrm>
            <a:off x="539434" y="2458015"/>
            <a:ext cx="11311551" cy="42668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847846" y="237805"/>
            <a:ext cx="10515600" cy="71132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b="1"/>
              <a:t>Autoencoders</a:t>
            </a:r>
            <a:br>
              <a:rPr lang="en-US" b="1"/>
            </a:br>
            <a:endParaRPr/>
          </a:p>
        </p:txBody>
      </p:sp>
      <p:sp>
        <p:nvSpPr>
          <p:cNvPr id="95" name="Google Shape;95;p2"/>
          <p:cNvSpPr txBox="1">
            <a:spLocks noGrp="1"/>
          </p:cNvSpPr>
          <p:nvPr>
            <p:ph type="body" idx="1"/>
          </p:nvPr>
        </p:nvSpPr>
        <p:spPr>
          <a:xfrm>
            <a:off x="127322" y="1122744"/>
            <a:ext cx="11956648" cy="5544274"/>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ct val="100000"/>
              <a:buChar char="•"/>
            </a:pPr>
            <a:r>
              <a:rPr lang="en-US"/>
              <a:t>Artificial Intelligence encircles a wide range of technologies and techniques that enable computer systems to solve problems like Data Compression which is used in computer vision, computer networks, computer architecture, and many other fields.</a:t>
            </a:r>
            <a:endParaRPr/>
          </a:p>
          <a:p>
            <a:pPr marL="228600" lvl="0" indent="-228600" algn="just" rtl="0">
              <a:lnSpc>
                <a:spcPct val="90000"/>
              </a:lnSpc>
              <a:spcBef>
                <a:spcPts val="1000"/>
              </a:spcBef>
              <a:spcAft>
                <a:spcPts val="0"/>
              </a:spcAft>
              <a:buClr>
                <a:schemeClr val="dk1"/>
              </a:buClr>
              <a:buSzPct val="100000"/>
              <a:buChar char="•"/>
            </a:pPr>
            <a:r>
              <a:rPr lang="en-US"/>
              <a:t>Autoencoders are unsupervised neural networks that use machine learning to do this compression for us. </a:t>
            </a:r>
            <a:endParaRPr/>
          </a:p>
          <a:p>
            <a:pPr marL="228600" lvl="0" indent="-228600" algn="just" rtl="0">
              <a:lnSpc>
                <a:spcPct val="90000"/>
              </a:lnSpc>
              <a:spcBef>
                <a:spcPts val="1000"/>
              </a:spcBef>
              <a:spcAft>
                <a:spcPts val="0"/>
              </a:spcAft>
              <a:buClr>
                <a:schemeClr val="dk1"/>
              </a:buClr>
              <a:buSzPct val="100000"/>
              <a:buChar char="•"/>
            </a:pPr>
            <a:r>
              <a:rPr lang="en-US"/>
              <a:t>This Autoencoders Tutorial will provide you with a complete insight into autoencoders in the following sequence:</a:t>
            </a:r>
            <a:endParaRPr/>
          </a:p>
          <a:p>
            <a:pPr marL="228600" lvl="0" indent="-64135" algn="just" rtl="0">
              <a:lnSpc>
                <a:spcPct val="90000"/>
              </a:lnSpc>
              <a:spcBef>
                <a:spcPts val="1000"/>
              </a:spcBef>
              <a:spcAft>
                <a:spcPts val="0"/>
              </a:spcAft>
              <a:buClr>
                <a:schemeClr val="dk1"/>
              </a:buClr>
              <a:buSzPct val="100000"/>
              <a:buNone/>
            </a:pPr>
            <a:endParaRPr/>
          </a:p>
          <a:p>
            <a:pPr marL="228600" lvl="0" indent="-228600" algn="just" rtl="0">
              <a:lnSpc>
                <a:spcPct val="90000"/>
              </a:lnSpc>
              <a:spcBef>
                <a:spcPts val="1000"/>
              </a:spcBef>
              <a:spcAft>
                <a:spcPts val="0"/>
              </a:spcAft>
              <a:buClr>
                <a:schemeClr val="dk1"/>
              </a:buClr>
              <a:buSzPct val="100000"/>
              <a:buChar char="•"/>
            </a:pPr>
            <a:r>
              <a:rPr lang="en-US"/>
              <a:t>What are Autoencoders?</a:t>
            </a:r>
            <a:endParaRPr/>
          </a:p>
          <a:p>
            <a:pPr marL="228600" lvl="0" indent="-228600" algn="just" rtl="0">
              <a:lnSpc>
                <a:spcPct val="90000"/>
              </a:lnSpc>
              <a:spcBef>
                <a:spcPts val="1000"/>
              </a:spcBef>
              <a:spcAft>
                <a:spcPts val="0"/>
              </a:spcAft>
              <a:buClr>
                <a:schemeClr val="dk1"/>
              </a:buClr>
              <a:buSzPct val="100000"/>
              <a:buChar char="•"/>
            </a:pPr>
            <a:r>
              <a:rPr lang="en-US"/>
              <a:t>The need for Autoencoders</a:t>
            </a:r>
            <a:endParaRPr/>
          </a:p>
          <a:p>
            <a:pPr marL="228600" lvl="0" indent="-228600" algn="just" rtl="0">
              <a:lnSpc>
                <a:spcPct val="90000"/>
              </a:lnSpc>
              <a:spcBef>
                <a:spcPts val="1000"/>
              </a:spcBef>
              <a:spcAft>
                <a:spcPts val="0"/>
              </a:spcAft>
              <a:buClr>
                <a:schemeClr val="dk1"/>
              </a:buClr>
              <a:buSzPct val="100000"/>
              <a:buChar char="•"/>
            </a:pPr>
            <a:r>
              <a:rPr lang="en-US"/>
              <a:t>Applications of Autoencoders</a:t>
            </a:r>
            <a:endParaRPr/>
          </a:p>
          <a:p>
            <a:pPr marL="228600" lvl="0" indent="-228600" algn="just" rtl="0">
              <a:lnSpc>
                <a:spcPct val="90000"/>
              </a:lnSpc>
              <a:spcBef>
                <a:spcPts val="1000"/>
              </a:spcBef>
              <a:spcAft>
                <a:spcPts val="0"/>
              </a:spcAft>
              <a:buClr>
                <a:schemeClr val="dk1"/>
              </a:buClr>
              <a:buSzPct val="100000"/>
              <a:buChar char="•"/>
            </a:pPr>
            <a:r>
              <a:rPr lang="en-US"/>
              <a:t>Architecture of Autoencoders</a:t>
            </a:r>
            <a:endParaRPr/>
          </a:p>
          <a:p>
            <a:pPr marL="228600" lvl="0" indent="-228600" algn="just" rtl="0">
              <a:lnSpc>
                <a:spcPct val="90000"/>
              </a:lnSpc>
              <a:spcBef>
                <a:spcPts val="1000"/>
              </a:spcBef>
              <a:spcAft>
                <a:spcPts val="0"/>
              </a:spcAft>
              <a:buClr>
                <a:schemeClr val="dk1"/>
              </a:buClr>
              <a:buSzPct val="100000"/>
              <a:buChar char="•"/>
            </a:pPr>
            <a:r>
              <a:rPr lang="en-US"/>
              <a:t>Properties &amp; Hyperparameters</a:t>
            </a:r>
            <a:endParaRPr/>
          </a:p>
          <a:p>
            <a:pPr marL="228600" lvl="0" indent="-228600" algn="just" rtl="0">
              <a:lnSpc>
                <a:spcPct val="90000"/>
              </a:lnSpc>
              <a:spcBef>
                <a:spcPts val="1000"/>
              </a:spcBef>
              <a:spcAft>
                <a:spcPts val="0"/>
              </a:spcAft>
              <a:buClr>
                <a:schemeClr val="dk1"/>
              </a:buClr>
              <a:buSzPct val="100000"/>
              <a:buChar char="•"/>
            </a:pPr>
            <a:r>
              <a:rPr lang="en-US"/>
              <a:t>Types of Autoencoders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0"/>
          <p:cNvSpPr txBox="1">
            <a:spLocks noGrp="1"/>
          </p:cNvSpPr>
          <p:nvPr>
            <p:ph type="title"/>
          </p:nvPr>
        </p:nvSpPr>
        <p:spPr>
          <a:xfrm>
            <a:off x="859420" y="289711"/>
            <a:ext cx="10515600" cy="56805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b="1"/>
              <a:t>Architecture of Autoencoders</a:t>
            </a:r>
            <a:br>
              <a:rPr lang="en-US"/>
            </a:br>
            <a:endParaRPr/>
          </a:p>
        </p:txBody>
      </p:sp>
      <p:sp>
        <p:nvSpPr>
          <p:cNvPr id="211" name="Google Shape;211;p20"/>
          <p:cNvSpPr txBox="1">
            <a:spLocks noGrp="1"/>
          </p:cNvSpPr>
          <p:nvPr>
            <p:ph type="body" idx="1"/>
          </p:nvPr>
        </p:nvSpPr>
        <p:spPr>
          <a:xfrm>
            <a:off x="150471" y="1122630"/>
            <a:ext cx="11933499" cy="5555961"/>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b="1"/>
              <a:t>Encoder:</a:t>
            </a:r>
            <a:r>
              <a:rPr lang="en-US"/>
              <a:t> This part of the network compresses the input into a </a:t>
            </a:r>
            <a:r>
              <a:rPr lang="en-US" b="1"/>
              <a:t>latent space representation</a:t>
            </a:r>
            <a:r>
              <a:rPr lang="en-US"/>
              <a:t>. </a:t>
            </a:r>
            <a:endParaRPr/>
          </a:p>
          <a:p>
            <a:pPr marL="228600" lvl="0" indent="-228600" algn="just" rtl="0">
              <a:lnSpc>
                <a:spcPct val="90000"/>
              </a:lnSpc>
              <a:spcBef>
                <a:spcPts val="1000"/>
              </a:spcBef>
              <a:spcAft>
                <a:spcPts val="0"/>
              </a:spcAft>
              <a:buClr>
                <a:schemeClr val="dk1"/>
              </a:buClr>
              <a:buSzPts val="2800"/>
              <a:buChar char="•"/>
            </a:pPr>
            <a:r>
              <a:rPr lang="en-US"/>
              <a:t>The encoder layer </a:t>
            </a:r>
            <a:r>
              <a:rPr lang="en-US" b="1"/>
              <a:t>encodes</a:t>
            </a:r>
            <a:r>
              <a:rPr lang="en-US"/>
              <a:t> the input image as a compressed representation in a reduced dimension.</a:t>
            </a:r>
            <a:endParaRPr/>
          </a:p>
          <a:p>
            <a:pPr marL="228600" lvl="0" indent="-228600" algn="just" rtl="0">
              <a:lnSpc>
                <a:spcPct val="90000"/>
              </a:lnSpc>
              <a:spcBef>
                <a:spcPts val="1000"/>
              </a:spcBef>
              <a:spcAft>
                <a:spcPts val="0"/>
              </a:spcAft>
              <a:buClr>
                <a:schemeClr val="dk1"/>
              </a:buClr>
              <a:buSzPts val="2800"/>
              <a:buChar char="•"/>
            </a:pPr>
            <a:r>
              <a:rPr lang="en-US"/>
              <a:t> The compressed image is the distorted version of the original image.</a:t>
            </a:r>
            <a:endParaRPr/>
          </a:p>
          <a:p>
            <a:pPr marL="228600" lvl="0" indent="-228600" algn="just" rtl="0">
              <a:lnSpc>
                <a:spcPct val="90000"/>
              </a:lnSpc>
              <a:spcBef>
                <a:spcPts val="1000"/>
              </a:spcBef>
              <a:spcAft>
                <a:spcPts val="0"/>
              </a:spcAft>
              <a:buClr>
                <a:schemeClr val="dk1"/>
              </a:buClr>
              <a:buSzPts val="2800"/>
              <a:buChar char="•"/>
            </a:pPr>
            <a:r>
              <a:rPr lang="en-US" b="1"/>
              <a:t>Code:</a:t>
            </a:r>
            <a:r>
              <a:rPr lang="en-US"/>
              <a:t> This part of the network represents the compressed input which is fed to the decoder.</a:t>
            </a:r>
            <a:endParaRPr/>
          </a:p>
          <a:p>
            <a:pPr marL="228600" lvl="0" indent="-228600" algn="just" rtl="0">
              <a:lnSpc>
                <a:spcPct val="90000"/>
              </a:lnSpc>
              <a:spcBef>
                <a:spcPts val="1000"/>
              </a:spcBef>
              <a:spcAft>
                <a:spcPts val="0"/>
              </a:spcAft>
              <a:buClr>
                <a:schemeClr val="dk1"/>
              </a:buClr>
              <a:buSzPts val="2800"/>
              <a:buChar char="•"/>
            </a:pPr>
            <a:r>
              <a:rPr lang="en-US" b="1"/>
              <a:t>Decoder:</a:t>
            </a:r>
            <a:r>
              <a:rPr lang="en-US"/>
              <a:t> This layer </a:t>
            </a:r>
            <a:r>
              <a:rPr lang="en-US" b="1"/>
              <a:t>decodes</a:t>
            </a:r>
            <a:r>
              <a:rPr lang="en-US"/>
              <a:t> the encoded image back to the original dimension. The decoded image is a lossy reconstruction of the original image and it is reconstructed from the latent space representation.</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152c663e9fd_0_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lnSpc>
                <a:spcPct val="158333"/>
              </a:lnSpc>
              <a:spcBef>
                <a:spcPts val="1200"/>
              </a:spcBef>
              <a:spcAft>
                <a:spcPts val="600"/>
              </a:spcAft>
              <a:buClr>
                <a:schemeClr val="dk1"/>
              </a:buClr>
              <a:buSzPts val="1100"/>
              <a:buFont typeface="Arial"/>
              <a:buNone/>
            </a:pPr>
            <a:r>
              <a:rPr lang="en-US" sz="2200" b="1">
                <a:solidFill>
                  <a:srgbClr val="1F1F1F"/>
                </a:solidFill>
                <a:latin typeface="Arial"/>
                <a:ea typeface="Arial"/>
                <a:cs typeface="Arial"/>
                <a:sym typeface="Arial"/>
              </a:rPr>
              <a:t>The relationship between the Encoder, Bottleneck, and Decoder </a:t>
            </a:r>
            <a:endParaRPr sz="4800" b="1"/>
          </a:p>
        </p:txBody>
      </p:sp>
      <p:sp>
        <p:nvSpPr>
          <p:cNvPr id="218" name="Google Shape;218;g152c663e9fd_0_6"/>
          <p:cNvSpPr txBox="1">
            <a:spLocks noGrp="1"/>
          </p:cNvSpPr>
          <p:nvPr>
            <p:ph type="body" idx="1"/>
          </p:nvPr>
        </p:nvSpPr>
        <p:spPr>
          <a:xfrm>
            <a:off x="244425" y="1365850"/>
            <a:ext cx="11832600" cy="5334000"/>
          </a:xfrm>
          <a:prstGeom prst="rect">
            <a:avLst/>
          </a:prstGeom>
        </p:spPr>
        <p:txBody>
          <a:bodyPr spcFirstLastPara="1" wrap="square" lIns="91425" tIns="45700" rIns="91425" bIns="45700" anchor="t" anchorCtr="0">
            <a:normAutofit fontScale="62500" lnSpcReduction="20000"/>
          </a:bodyPr>
          <a:lstStyle/>
          <a:p>
            <a:pPr marL="0" lvl="0" indent="0" algn="l" rtl="0">
              <a:lnSpc>
                <a:spcPct val="140000"/>
              </a:lnSpc>
              <a:spcBef>
                <a:spcPts val="600"/>
              </a:spcBef>
              <a:spcAft>
                <a:spcPts val="0"/>
              </a:spcAft>
              <a:buClr>
                <a:schemeClr val="dk1"/>
              </a:buClr>
              <a:buSzPct val="31428"/>
              <a:buFont typeface="Arial"/>
              <a:buNone/>
            </a:pPr>
            <a:r>
              <a:rPr lang="en-US" sz="3500" b="1">
                <a:solidFill>
                  <a:srgbClr val="272F40"/>
                </a:solidFill>
                <a:latin typeface="Arial"/>
                <a:ea typeface="Arial"/>
                <a:cs typeface="Arial"/>
                <a:sym typeface="Arial"/>
              </a:rPr>
              <a:t>Encoder</a:t>
            </a:r>
            <a:endParaRPr sz="3500" b="1">
              <a:solidFill>
                <a:srgbClr val="272F40"/>
              </a:solidFill>
              <a:latin typeface="Arial"/>
              <a:ea typeface="Arial"/>
              <a:cs typeface="Arial"/>
              <a:sym typeface="Arial"/>
            </a:endParaRPr>
          </a:p>
          <a:p>
            <a:pPr marL="0" lvl="0" indent="0" algn="l" rtl="0">
              <a:lnSpc>
                <a:spcPct val="172222"/>
              </a:lnSpc>
              <a:spcBef>
                <a:spcPts val="600"/>
              </a:spcBef>
              <a:spcAft>
                <a:spcPts val="0"/>
              </a:spcAft>
              <a:buClr>
                <a:schemeClr val="dk1"/>
              </a:buClr>
              <a:buSzPct val="31428"/>
              <a:buFont typeface="Arial"/>
              <a:buNone/>
            </a:pPr>
            <a:r>
              <a:rPr lang="en-US" sz="3500">
                <a:solidFill>
                  <a:srgbClr val="060913"/>
                </a:solidFill>
                <a:latin typeface="Arial"/>
                <a:ea typeface="Arial"/>
                <a:cs typeface="Arial"/>
                <a:sym typeface="Arial"/>
              </a:rPr>
              <a:t>The encoder is a set of convolutional blocks followed by pooling modules that compress the input to the model into a compact section called the bottleneck. </a:t>
            </a:r>
            <a:endParaRPr sz="3500">
              <a:solidFill>
                <a:srgbClr val="060913"/>
              </a:solidFill>
              <a:latin typeface="Arial"/>
              <a:ea typeface="Arial"/>
              <a:cs typeface="Arial"/>
              <a:sym typeface="Arial"/>
            </a:endParaRPr>
          </a:p>
          <a:p>
            <a:pPr marL="0" lvl="0" indent="0" algn="l" rtl="0">
              <a:lnSpc>
                <a:spcPct val="172222"/>
              </a:lnSpc>
              <a:spcBef>
                <a:spcPts val="600"/>
              </a:spcBef>
              <a:spcAft>
                <a:spcPts val="0"/>
              </a:spcAft>
              <a:buClr>
                <a:schemeClr val="dk1"/>
              </a:buClr>
              <a:buSzPct val="31428"/>
              <a:buFont typeface="Arial"/>
              <a:buNone/>
            </a:pPr>
            <a:r>
              <a:rPr lang="en-US" sz="3500">
                <a:solidFill>
                  <a:srgbClr val="060913"/>
                </a:solidFill>
                <a:latin typeface="Arial"/>
                <a:ea typeface="Arial"/>
                <a:cs typeface="Arial"/>
                <a:sym typeface="Arial"/>
              </a:rPr>
              <a:t>The bottleneck is followed by the decoder that consists of a series of upsampling modules to bring the compressed feature back into the form of an image. In case of simple autoencoders, the output is expected to be the same as the input with reduced noise. </a:t>
            </a:r>
            <a:endParaRPr sz="3500">
              <a:solidFill>
                <a:srgbClr val="060913"/>
              </a:solidFill>
              <a:latin typeface="Arial"/>
              <a:ea typeface="Arial"/>
              <a:cs typeface="Arial"/>
              <a:sym typeface="Arial"/>
            </a:endParaRPr>
          </a:p>
          <a:p>
            <a:pPr marL="0" lvl="0" indent="0" algn="l" rtl="0">
              <a:lnSpc>
                <a:spcPct val="172222"/>
              </a:lnSpc>
              <a:spcBef>
                <a:spcPts val="600"/>
              </a:spcBef>
              <a:spcAft>
                <a:spcPts val="0"/>
              </a:spcAft>
              <a:buClr>
                <a:schemeClr val="dk1"/>
              </a:buClr>
              <a:buSzPct val="31428"/>
              <a:buFont typeface="Arial"/>
              <a:buNone/>
            </a:pPr>
            <a:r>
              <a:rPr lang="en-US" sz="3500">
                <a:solidFill>
                  <a:srgbClr val="060913"/>
                </a:solidFill>
                <a:latin typeface="Arial"/>
                <a:ea typeface="Arial"/>
                <a:cs typeface="Arial"/>
                <a:sym typeface="Arial"/>
              </a:rPr>
              <a:t>However, for variational autoencoders it is a completely new image, formed with information the model has been provided as input.</a:t>
            </a:r>
            <a:endParaRPr sz="3500">
              <a:solidFill>
                <a:srgbClr val="060913"/>
              </a:solidFill>
              <a:latin typeface="Arial"/>
              <a:ea typeface="Arial"/>
              <a:cs typeface="Arial"/>
              <a:sym typeface="Arial"/>
            </a:endParaRPr>
          </a:p>
          <a:p>
            <a:pPr marL="0" lvl="0" indent="0" algn="l" rtl="0">
              <a:lnSpc>
                <a:spcPct val="115000"/>
              </a:lnSpc>
              <a:spcBef>
                <a:spcPts val="600"/>
              </a:spcBef>
              <a:spcAft>
                <a:spcPts val="0"/>
              </a:spcAft>
              <a:buClr>
                <a:schemeClr val="dk1"/>
              </a:buClr>
              <a:buSzPct val="100000"/>
              <a:buFont typeface="Arial"/>
              <a:buNone/>
            </a:pPr>
            <a:endParaRPr sz="1100">
              <a:latin typeface="Arial"/>
              <a:ea typeface="Arial"/>
              <a:cs typeface="Arial"/>
              <a:sym typeface="Arial"/>
            </a:endParaRPr>
          </a:p>
          <a:p>
            <a:pPr marL="0" lvl="0" indent="0" algn="l" rtl="0">
              <a:spcBef>
                <a:spcPts val="100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52c663e9fd_0_1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lnSpc>
                <a:spcPct val="158333"/>
              </a:lnSpc>
              <a:spcBef>
                <a:spcPts val="1200"/>
              </a:spcBef>
              <a:spcAft>
                <a:spcPts val="0"/>
              </a:spcAft>
              <a:buClr>
                <a:schemeClr val="dk1"/>
              </a:buClr>
              <a:buSzPts val="1100"/>
              <a:buFont typeface="Arial"/>
              <a:buNone/>
            </a:pPr>
            <a:r>
              <a:rPr lang="en-US" sz="2200" b="1">
                <a:solidFill>
                  <a:srgbClr val="1F1F1F"/>
                </a:solidFill>
                <a:latin typeface="Arial"/>
                <a:ea typeface="Arial"/>
                <a:cs typeface="Arial"/>
                <a:sym typeface="Arial"/>
              </a:rPr>
              <a:t>The relationship between the Encoder, Bottleneck, and Decoder </a:t>
            </a:r>
            <a:endParaRPr sz="4800" b="1"/>
          </a:p>
          <a:p>
            <a:pPr marL="0" lvl="0" indent="0" algn="l" rtl="0">
              <a:spcBef>
                <a:spcPts val="600"/>
              </a:spcBef>
              <a:spcAft>
                <a:spcPts val="0"/>
              </a:spcAft>
              <a:buNone/>
            </a:pPr>
            <a:endParaRPr/>
          </a:p>
        </p:txBody>
      </p:sp>
      <p:sp>
        <p:nvSpPr>
          <p:cNvPr id="225" name="Google Shape;225;g152c663e9fd_0_12"/>
          <p:cNvSpPr txBox="1">
            <a:spLocks noGrp="1"/>
          </p:cNvSpPr>
          <p:nvPr>
            <p:ph type="body" idx="1"/>
          </p:nvPr>
        </p:nvSpPr>
        <p:spPr>
          <a:xfrm>
            <a:off x="167850" y="977050"/>
            <a:ext cx="11856300" cy="5666400"/>
          </a:xfrm>
          <a:prstGeom prst="rect">
            <a:avLst/>
          </a:prstGeom>
        </p:spPr>
        <p:txBody>
          <a:bodyPr spcFirstLastPara="1" wrap="square" lIns="91425" tIns="45700" rIns="91425" bIns="45700" anchor="t" anchorCtr="0">
            <a:normAutofit fontScale="25000" lnSpcReduction="20000"/>
          </a:bodyPr>
          <a:lstStyle/>
          <a:p>
            <a:pPr marL="0" lvl="0" indent="0" algn="l" rtl="0">
              <a:lnSpc>
                <a:spcPct val="140000"/>
              </a:lnSpc>
              <a:spcBef>
                <a:spcPts val="600"/>
              </a:spcBef>
              <a:spcAft>
                <a:spcPts val="0"/>
              </a:spcAft>
              <a:buClr>
                <a:schemeClr val="dk1"/>
              </a:buClr>
              <a:buSzPts val="275"/>
              <a:buFont typeface="Arial"/>
              <a:buNone/>
            </a:pPr>
            <a:r>
              <a:rPr lang="en-US" sz="6800" b="1">
                <a:solidFill>
                  <a:srgbClr val="272F40"/>
                </a:solidFill>
                <a:latin typeface="Arial"/>
                <a:ea typeface="Arial"/>
                <a:cs typeface="Arial"/>
                <a:sym typeface="Arial"/>
              </a:rPr>
              <a:t>Bottleneck</a:t>
            </a:r>
            <a:endParaRPr sz="6800" b="1">
              <a:solidFill>
                <a:srgbClr val="272F40"/>
              </a:solidFill>
              <a:latin typeface="Arial"/>
              <a:ea typeface="Arial"/>
              <a:cs typeface="Arial"/>
              <a:sym typeface="Arial"/>
            </a:endParaRPr>
          </a:p>
          <a:p>
            <a:pPr marL="0" lvl="0" indent="0" algn="l" rtl="0">
              <a:lnSpc>
                <a:spcPct val="172222"/>
              </a:lnSpc>
              <a:spcBef>
                <a:spcPts val="600"/>
              </a:spcBef>
              <a:spcAft>
                <a:spcPts val="0"/>
              </a:spcAft>
              <a:buClr>
                <a:schemeClr val="dk1"/>
              </a:buClr>
              <a:buSzPts val="275"/>
              <a:buFont typeface="Arial"/>
              <a:buNone/>
            </a:pPr>
            <a:r>
              <a:rPr lang="en-US" sz="6800">
                <a:solidFill>
                  <a:srgbClr val="060913"/>
                </a:solidFill>
                <a:latin typeface="Arial"/>
                <a:ea typeface="Arial"/>
                <a:cs typeface="Arial"/>
                <a:sym typeface="Arial"/>
              </a:rPr>
              <a:t>The most important part of the neural network, and ironically the smallest one, is the bottleneck. The bottleneck exists to restrict the flow of information to the decoder from the encoder, thus,allowing only the most vital information to pass through. </a:t>
            </a:r>
            <a:endParaRPr sz="6800">
              <a:solidFill>
                <a:srgbClr val="060913"/>
              </a:solidFill>
              <a:latin typeface="Arial"/>
              <a:ea typeface="Arial"/>
              <a:cs typeface="Arial"/>
              <a:sym typeface="Arial"/>
            </a:endParaRPr>
          </a:p>
          <a:p>
            <a:pPr marL="0" lvl="0" indent="0" algn="l" rtl="0">
              <a:lnSpc>
                <a:spcPct val="172222"/>
              </a:lnSpc>
              <a:spcBef>
                <a:spcPts val="600"/>
              </a:spcBef>
              <a:spcAft>
                <a:spcPts val="0"/>
              </a:spcAft>
              <a:buClr>
                <a:schemeClr val="dk1"/>
              </a:buClr>
              <a:buSzPts val="275"/>
              <a:buFont typeface="Arial"/>
              <a:buNone/>
            </a:pPr>
            <a:r>
              <a:rPr lang="en-US" sz="6800">
                <a:solidFill>
                  <a:srgbClr val="060913"/>
                </a:solidFill>
                <a:latin typeface="Arial"/>
                <a:ea typeface="Arial"/>
                <a:cs typeface="Arial"/>
                <a:sym typeface="Arial"/>
              </a:rPr>
              <a:t>Since the bottleneck is designed in such a way that the maximum information possessed by an image is captured in it, we can say that the bottleneck helps us form a </a:t>
            </a:r>
            <a:r>
              <a:rPr lang="en-US" sz="6800" i="1">
                <a:solidFill>
                  <a:srgbClr val="060913"/>
                </a:solidFill>
                <a:latin typeface="Arial"/>
                <a:ea typeface="Arial"/>
                <a:cs typeface="Arial"/>
                <a:sym typeface="Arial"/>
              </a:rPr>
              <a:t>knowledge-representation </a:t>
            </a:r>
            <a:r>
              <a:rPr lang="en-US" sz="6800">
                <a:solidFill>
                  <a:srgbClr val="060913"/>
                </a:solidFill>
                <a:latin typeface="Arial"/>
                <a:ea typeface="Arial"/>
                <a:cs typeface="Arial"/>
                <a:sym typeface="Arial"/>
              </a:rPr>
              <a:t>of the input. </a:t>
            </a:r>
            <a:endParaRPr sz="6800">
              <a:solidFill>
                <a:srgbClr val="060913"/>
              </a:solidFill>
              <a:latin typeface="Arial"/>
              <a:ea typeface="Arial"/>
              <a:cs typeface="Arial"/>
              <a:sym typeface="Arial"/>
            </a:endParaRPr>
          </a:p>
          <a:p>
            <a:pPr marL="0" lvl="0" indent="0" algn="l" rtl="0">
              <a:lnSpc>
                <a:spcPct val="172222"/>
              </a:lnSpc>
              <a:spcBef>
                <a:spcPts val="600"/>
              </a:spcBef>
              <a:spcAft>
                <a:spcPts val="0"/>
              </a:spcAft>
              <a:buClr>
                <a:schemeClr val="dk1"/>
              </a:buClr>
              <a:buSzPts val="275"/>
              <a:buFont typeface="Arial"/>
              <a:buNone/>
            </a:pPr>
            <a:r>
              <a:rPr lang="en-US" sz="6800">
                <a:solidFill>
                  <a:srgbClr val="060913"/>
                </a:solidFill>
                <a:latin typeface="Arial"/>
                <a:ea typeface="Arial"/>
                <a:cs typeface="Arial"/>
                <a:sym typeface="Arial"/>
              </a:rPr>
              <a:t>Thus, the encoder-decoder structure helps us extract the most from an image in the form of data and establish useful correlations between various inputs within the network. </a:t>
            </a:r>
            <a:endParaRPr sz="6800">
              <a:solidFill>
                <a:srgbClr val="060913"/>
              </a:solidFill>
              <a:latin typeface="Arial"/>
              <a:ea typeface="Arial"/>
              <a:cs typeface="Arial"/>
              <a:sym typeface="Arial"/>
            </a:endParaRPr>
          </a:p>
          <a:p>
            <a:pPr marL="0" lvl="0" indent="0" algn="l" rtl="0">
              <a:lnSpc>
                <a:spcPct val="172222"/>
              </a:lnSpc>
              <a:spcBef>
                <a:spcPts val="600"/>
              </a:spcBef>
              <a:spcAft>
                <a:spcPts val="0"/>
              </a:spcAft>
              <a:buClr>
                <a:schemeClr val="dk1"/>
              </a:buClr>
              <a:buSzPts val="275"/>
              <a:buFont typeface="Arial"/>
              <a:buNone/>
            </a:pPr>
            <a:r>
              <a:rPr lang="en-US" sz="6800">
                <a:solidFill>
                  <a:srgbClr val="060913"/>
                </a:solidFill>
                <a:latin typeface="Arial"/>
                <a:ea typeface="Arial"/>
                <a:cs typeface="Arial"/>
                <a:sym typeface="Arial"/>
              </a:rPr>
              <a:t>A bottleneck as a compressed representation of the input further prevents the neural network from memorising the input and overfitting on the data. </a:t>
            </a:r>
            <a:endParaRPr sz="6800">
              <a:solidFill>
                <a:srgbClr val="060913"/>
              </a:solidFill>
              <a:latin typeface="Arial"/>
              <a:ea typeface="Arial"/>
              <a:cs typeface="Arial"/>
              <a:sym typeface="Arial"/>
            </a:endParaRPr>
          </a:p>
          <a:p>
            <a:pPr marL="0" lvl="0" indent="0" algn="l" rtl="0">
              <a:lnSpc>
                <a:spcPct val="172222"/>
              </a:lnSpc>
              <a:spcBef>
                <a:spcPts val="600"/>
              </a:spcBef>
              <a:spcAft>
                <a:spcPts val="0"/>
              </a:spcAft>
              <a:buClr>
                <a:schemeClr val="dk1"/>
              </a:buClr>
              <a:buSzPts val="275"/>
              <a:buFont typeface="Arial"/>
              <a:buNone/>
            </a:pPr>
            <a:r>
              <a:rPr lang="en-US" sz="6800">
                <a:solidFill>
                  <a:srgbClr val="060913"/>
                </a:solidFill>
                <a:latin typeface="Arial"/>
                <a:ea typeface="Arial"/>
                <a:cs typeface="Arial"/>
                <a:sym typeface="Arial"/>
              </a:rPr>
              <a:t>As a rule of thumb, remember this: The smaller the bottleneck, the lower the risk of overfitting. </a:t>
            </a:r>
            <a:endParaRPr sz="6800">
              <a:solidFill>
                <a:srgbClr val="060913"/>
              </a:solidFill>
              <a:latin typeface="Arial"/>
              <a:ea typeface="Arial"/>
              <a:cs typeface="Arial"/>
              <a:sym typeface="Arial"/>
            </a:endParaRPr>
          </a:p>
          <a:p>
            <a:pPr marL="0" lvl="0" indent="0" algn="l" rtl="0">
              <a:lnSpc>
                <a:spcPct val="172222"/>
              </a:lnSpc>
              <a:spcBef>
                <a:spcPts val="600"/>
              </a:spcBef>
              <a:spcAft>
                <a:spcPts val="0"/>
              </a:spcAft>
              <a:buClr>
                <a:schemeClr val="dk1"/>
              </a:buClr>
              <a:buSzPts val="275"/>
              <a:buFont typeface="Arial"/>
              <a:buNone/>
            </a:pPr>
            <a:r>
              <a:rPr lang="en-US" sz="6800">
                <a:solidFill>
                  <a:srgbClr val="060913"/>
                </a:solidFill>
                <a:latin typeface="Arial"/>
                <a:ea typeface="Arial"/>
                <a:cs typeface="Arial"/>
                <a:sym typeface="Arial"/>
              </a:rPr>
              <a:t>However—</a:t>
            </a:r>
            <a:endParaRPr sz="6800">
              <a:solidFill>
                <a:srgbClr val="060913"/>
              </a:solidFill>
              <a:latin typeface="Arial"/>
              <a:ea typeface="Arial"/>
              <a:cs typeface="Arial"/>
              <a:sym typeface="Arial"/>
            </a:endParaRPr>
          </a:p>
          <a:p>
            <a:pPr marL="0" lvl="0" indent="0" algn="l" rtl="0">
              <a:lnSpc>
                <a:spcPct val="172222"/>
              </a:lnSpc>
              <a:spcBef>
                <a:spcPts val="600"/>
              </a:spcBef>
              <a:spcAft>
                <a:spcPts val="0"/>
              </a:spcAft>
              <a:buClr>
                <a:schemeClr val="dk1"/>
              </a:buClr>
              <a:buSzPts val="275"/>
              <a:buFont typeface="Arial"/>
              <a:buNone/>
            </a:pPr>
            <a:r>
              <a:rPr lang="en-US" sz="6800">
                <a:solidFill>
                  <a:srgbClr val="060913"/>
                </a:solidFill>
                <a:latin typeface="Arial"/>
                <a:ea typeface="Arial"/>
                <a:cs typeface="Arial"/>
                <a:sym typeface="Arial"/>
              </a:rPr>
              <a:t>Very small bottlenecks would restrict the amount of information storable, which increases the chances of important information slipping out through the pooling layers of the encoder.</a:t>
            </a:r>
            <a:endParaRPr sz="6800">
              <a:solidFill>
                <a:srgbClr val="060913"/>
              </a:solidFill>
              <a:latin typeface="Arial"/>
              <a:ea typeface="Arial"/>
              <a:cs typeface="Arial"/>
              <a:sym typeface="Arial"/>
            </a:endParaRPr>
          </a:p>
          <a:p>
            <a:pPr marL="0" lvl="0" indent="0" algn="l" rtl="0">
              <a:lnSpc>
                <a:spcPct val="172222"/>
              </a:lnSpc>
              <a:spcBef>
                <a:spcPts val="600"/>
              </a:spcBef>
              <a:spcAft>
                <a:spcPts val="0"/>
              </a:spcAft>
              <a:buNone/>
            </a:pPr>
            <a:endParaRPr sz="3500">
              <a:solidFill>
                <a:srgbClr val="060913"/>
              </a:solidFill>
              <a:latin typeface="Arial"/>
              <a:ea typeface="Arial"/>
              <a:cs typeface="Arial"/>
              <a:sym typeface="Arial"/>
            </a:endParaRPr>
          </a:p>
          <a:p>
            <a:pPr marL="0" lvl="0" indent="0" algn="l" rtl="0">
              <a:spcBef>
                <a:spcPts val="100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Bottleneck  Layer </a:t>
            </a:r>
            <a:endParaRPr b="1"/>
          </a:p>
        </p:txBody>
      </p:sp>
      <p:sp>
        <p:nvSpPr>
          <p:cNvPr id="231" name="Google Shape;231;p21"/>
          <p:cNvSpPr txBox="1">
            <a:spLocks noGrp="1"/>
          </p:cNvSpPr>
          <p:nvPr>
            <p:ph type="body" idx="1"/>
          </p:nvPr>
        </p:nvSpPr>
        <p:spPr>
          <a:xfrm>
            <a:off x="115747" y="1825625"/>
            <a:ext cx="8495817"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en-US"/>
              <a:t>The layer between the encoder and decoder, ie. the code is also known as </a:t>
            </a:r>
            <a:r>
              <a:rPr lang="en-US" b="1"/>
              <a:t>Bottleneck</a:t>
            </a:r>
            <a:r>
              <a:rPr lang="en-US"/>
              <a:t>. </a:t>
            </a:r>
            <a:endParaRPr/>
          </a:p>
          <a:p>
            <a:pPr marL="228600" lvl="0" indent="-228600" algn="just" rtl="0">
              <a:lnSpc>
                <a:spcPct val="90000"/>
              </a:lnSpc>
              <a:spcBef>
                <a:spcPts val="1000"/>
              </a:spcBef>
              <a:spcAft>
                <a:spcPts val="0"/>
              </a:spcAft>
              <a:buClr>
                <a:schemeClr val="dk1"/>
              </a:buClr>
              <a:buSzPts val="2800"/>
              <a:buChar char="•"/>
            </a:pPr>
            <a:r>
              <a:rPr lang="en-US"/>
              <a:t>This is a well-designed approach to decide which aspects of observed data are relevant information and what aspects can be discarded. </a:t>
            </a:r>
            <a:endParaRPr/>
          </a:p>
          <a:p>
            <a:pPr marL="228600" lvl="0" indent="-228600" algn="just" rtl="0">
              <a:lnSpc>
                <a:spcPct val="90000"/>
              </a:lnSpc>
              <a:spcBef>
                <a:spcPts val="1000"/>
              </a:spcBef>
              <a:spcAft>
                <a:spcPts val="0"/>
              </a:spcAft>
              <a:buClr>
                <a:schemeClr val="dk1"/>
              </a:buClr>
              <a:buSzPts val="2800"/>
              <a:buChar char="•"/>
            </a:pPr>
            <a:r>
              <a:rPr lang="en-US"/>
              <a:t>It does this by balancing two criteria :</a:t>
            </a:r>
            <a:endParaRPr/>
          </a:p>
          <a:p>
            <a:pPr marL="228600" lvl="0" indent="-228600" algn="just" rtl="0">
              <a:lnSpc>
                <a:spcPct val="90000"/>
              </a:lnSpc>
              <a:spcBef>
                <a:spcPts val="1000"/>
              </a:spcBef>
              <a:spcAft>
                <a:spcPts val="0"/>
              </a:spcAft>
              <a:buClr>
                <a:schemeClr val="dk1"/>
              </a:buClr>
              <a:buSzPts val="2800"/>
              <a:buChar char="•"/>
            </a:pPr>
            <a:r>
              <a:rPr lang="en-US"/>
              <a:t>Compactness of representation, measured as the compressibility.</a:t>
            </a:r>
            <a:endParaRPr/>
          </a:p>
          <a:p>
            <a:pPr marL="228600" lvl="0" indent="-228600" algn="just" rtl="0">
              <a:lnSpc>
                <a:spcPct val="90000"/>
              </a:lnSpc>
              <a:spcBef>
                <a:spcPts val="1000"/>
              </a:spcBef>
              <a:spcAft>
                <a:spcPts val="0"/>
              </a:spcAft>
              <a:buClr>
                <a:schemeClr val="dk1"/>
              </a:buClr>
              <a:buSzPts val="2800"/>
              <a:buChar char="•"/>
            </a:pPr>
            <a:r>
              <a:rPr lang="en-US"/>
              <a:t>It retains some behaviorally relevant variables from the input.</a:t>
            </a:r>
            <a:endParaRPr/>
          </a:p>
          <a:p>
            <a:pPr marL="228600" lvl="0" indent="-50800" algn="l" rtl="0">
              <a:lnSpc>
                <a:spcPct val="90000"/>
              </a:lnSpc>
              <a:spcBef>
                <a:spcPts val="1000"/>
              </a:spcBef>
              <a:spcAft>
                <a:spcPts val="0"/>
              </a:spcAft>
              <a:buClr>
                <a:schemeClr val="dk1"/>
              </a:buClr>
              <a:buSzPts val="2800"/>
              <a:buNone/>
            </a:pPr>
            <a:endParaRPr/>
          </a:p>
        </p:txBody>
      </p:sp>
      <p:pic>
        <p:nvPicPr>
          <p:cNvPr id="232" name="Google Shape;232;p21" descr="Autoencoders Tutorial - Bottleneck"/>
          <p:cNvPicPr preferRelativeResize="0"/>
          <p:nvPr/>
        </p:nvPicPr>
        <p:blipFill rotWithShape="1">
          <a:blip r:embed="rId3">
            <a:alphaModFix/>
          </a:blip>
          <a:srcRect/>
          <a:stretch/>
        </p:blipFill>
        <p:spPr>
          <a:xfrm>
            <a:off x="8461094" y="1825625"/>
            <a:ext cx="3730906" cy="42163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152c663e9fd_0_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lnSpc>
                <a:spcPct val="158333"/>
              </a:lnSpc>
              <a:spcBef>
                <a:spcPts val="1200"/>
              </a:spcBef>
              <a:spcAft>
                <a:spcPts val="600"/>
              </a:spcAft>
              <a:buNone/>
            </a:pPr>
            <a:r>
              <a:rPr lang="en-US" sz="2200" b="1">
                <a:solidFill>
                  <a:srgbClr val="1F1F1F"/>
                </a:solidFill>
                <a:latin typeface="Arial"/>
                <a:ea typeface="Arial"/>
                <a:cs typeface="Arial"/>
                <a:sym typeface="Arial"/>
              </a:rPr>
              <a:t>The relationship between the Encoder, Bottleneck, and Decoder </a:t>
            </a:r>
            <a:endParaRPr/>
          </a:p>
        </p:txBody>
      </p:sp>
      <p:sp>
        <p:nvSpPr>
          <p:cNvPr id="239" name="Google Shape;239;g152c663e9fd_0_1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77500" lnSpcReduction="20000"/>
          </a:bodyPr>
          <a:lstStyle/>
          <a:p>
            <a:pPr marL="0" lvl="0" indent="0" algn="l" rtl="0">
              <a:lnSpc>
                <a:spcPct val="140000"/>
              </a:lnSpc>
              <a:spcBef>
                <a:spcPts val="600"/>
              </a:spcBef>
              <a:spcAft>
                <a:spcPts val="0"/>
              </a:spcAft>
              <a:buClr>
                <a:schemeClr val="dk1"/>
              </a:buClr>
              <a:buSzPct val="31428"/>
              <a:buFont typeface="Arial"/>
              <a:buNone/>
            </a:pPr>
            <a:r>
              <a:rPr lang="en-US" sz="3500" b="1">
                <a:solidFill>
                  <a:srgbClr val="272F40"/>
                </a:solidFill>
                <a:latin typeface="Arial"/>
                <a:ea typeface="Arial"/>
                <a:cs typeface="Arial"/>
                <a:sym typeface="Arial"/>
              </a:rPr>
              <a:t>Decoder</a:t>
            </a:r>
            <a:endParaRPr sz="3500" b="1">
              <a:solidFill>
                <a:srgbClr val="272F40"/>
              </a:solidFill>
              <a:latin typeface="Arial"/>
              <a:ea typeface="Arial"/>
              <a:cs typeface="Arial"/>
              <a:sym typeface="Arial"/>
            </a:endParaRPr>
          </a:p>
          <a:p>
            <a:pPr marL="0" lvl="0" indent="0" algn="l" rtl="0">
              <a:lnSpc>
                <a:spcPct val="172222"/>
              </a:lnSpc>
              <a:spcBef>
                <a:spcPts val="600"/>
              </a:spcBef>
              <a:spcAft>
                <a:spcPts val="0"/>
              </a:spcAft>
              <a:buClr>
                <a:schemeClr val="dk1"/>
              </a:buClr>
              <a:buSzPct val="31428"/>
              <a:buFont typeface="Arial"/>
              <a:buNone/>
            </a:pPr>
            <a:r>
              <a:rPr lang="en-US" sz="3500">
                <a:solidFill>
                  <a:srgbClr val="060913"/>
                </a:solidFill>
                <a:latin typeface="Arial"/>
                <a:ea typeface="Arial"/>
                <a:cs typeface="Arial"/>
                <a:sym typeface="Arial"/>
              </a:rPr>
              <a:t>Finally, the decoder is a set of upsampling and convolutional blocks that reconstructs the bottleneck's output.</a:t>
            </a:r>
            <a:endParaRPr sz="3500">
              <a:solidFill>
                <a:srgbClr val="060913"/>
              </a:solidFill>
              <a:latin typeface="Arial"/>
              <a:ea typeface="Arial"/>
              <a:cs typeface="Arial"/>
              <a:sym typeface="Arial"/>
            </a:endParaRPr>
          </a:p>
          <a:p>
            <a:pPr marL="0" lvl="0" indent="0" algn="l" rtl="0">
              <a:lnSpc>
                <a:spcPct val="172222"/>
              </a:lnSpc>
              <a:spcBef>
                <a:spcPts val="600"/>
              </a:spcBef>
              <a:spcAft>
                <a:spcPts val="600"/>
              </a:spcAft>
              <a:buClr>
                <a:schemeClr val="dk1"/>
              </a:buClr>
              <a:buSzPct val="31428"/>
              <a:buFont typeface="Arial"/>
              <a:buNone/>
            </a:pPr>
            <a:r>
              <a:rPr lang="en-US" sz="3500">
                <a:solidFill>
                  <a:srgbClr val="060913"/>
                </a:solidFill>
                <a:latin typeface="Arial"/>
                <a:ea typeface="Arial"/>
                <a:cs typeface="Arial"/>
                <a:sym typeface="Arial"/>
              </a:rPr>
              <a:t>Since the input to the decoder is a compressed knowledge representation, the decoder serves as a “decompressor” and builds back the image from its latent attributes.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Properties of Autoencoders:</a:t>
            </a:r>
            <a:br>
              <a:rPr lang="en-US"/>
            </a:br>
            <a:endParaRPr/>
          </a:p>
        </p:txBody>
      </p:sp>
      <p:sp>
        <p:nvSpPr>
          <p:cNvPr id="245" name="Google Shape;245;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Data-specific</a:t>
            </a:r>
            <a:r>
              <a:rPr lang="en-US"/>
              <a:t>: Autoencoders are only able to compress data similar to what they have been trained on.</a:t>
            </a:r>
            <a:endParaRPr/>
          </a:p>
          <a:p>
            <a:pPr marL="228600" lvl="0" indent="-228600" algn="l" rtl="0">
              <a:lnSpc>
                <a:spcPct val="90000"/>
              </a:lnSpc>
              <a:spcBef>
                <a:spcPts val="1000"/>
              </a:spcBef>
              <a:spcAft>
                <a:spcPts val="0"/>
              </a:spcAft>
              <a:buClr>
                <a:schemeClr val="dk1"/>
              </a:buClr>
              <a:buSzPts val="2800"/>
              <a:buChar char="•"/>
            </a:pPr>
            <a:r>
              <a:rPr lang="en-US" b="1"/>
              <a:t>Lossy:</a:t>
            </a:r>
            <a:r>
              <a:rPr lang="en-US"/>
              <a:t> The decompressed outputs will be degraded compared to the original inputs.</a:t>
            </a:r>
            <a:endParaRPr/>
          </a:p>
          <a:p>
            <a:pPr marL="228600" lvl="0" indent="-228600" algn="l" rtl="0">
              <a:lnSpc>
                <a:spcPct val="90000"/>
              </a:lnSpc>
              <a:spcBef>
                <a:spcPts val="1000"/>
              </a:spcBef>
              <a:spcAft>
                <a:spcPts val="0"/>
              </a:spcAft>
              <a:buClr>
                <a:schemeClr val="dk1"/>
              </a:buClr>
              <a:buSzPts val="2800"/>
              <a:buChar char="•"/>
            </a:pPr>
            <a:r>
              <a:rPr lang="en-US" b="1"/>
              <a:t>Learned automatically from examples: </a:t>
            </a:r>
            <a:r>
              <a:rPr lang="en-US"/>
              <a:t>It is easy to train specialized instances of the algorithm that will perform well on a specific type of input.</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Hyperparameters of Autoencoders:</a:t>
            </a:r>
            <a:br>
              <a:rPr lang="en-US" b="1"/>
            </a:br>
            <a:endParaRPr b="1"/>
          </a:p>
        </p:txBody>
      </p:sp>
      <p:sp>
        <p:nvSpPr>
          <p:cNvPr id="251" name="Google Shape;251;p23"/>
          <p:cNvSpPr txBox="1">
            <a:spLocks noGrp="1"/>
          </p:cNvSpPr>
          <p:nvPr>
            <p:ph type="body" idx="1"/>
          </p:nvPr>
        </p:nvSpPr>
        <p:spPr>
          <a:xfrm>
            <a:off x="185195" y="1551008"/>
            <a:ext cx="11829327" cy="515073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There are 4 hyperparameters that we need to set before training an autoencoder:</a:t>
            </a:r>
            <a:endParaRPr/>
          </a:p>
          <a:p>
            <a:pPr marL="228600" lvl="0" indent="-228600" algn="l" rtl="0">
              <a:lnSpc>
                <a:spcPct val="90000"/>
              </a:lnSpc>
              <a:spcBef>
                <a:spcPts val="1000"/>
              </a:spcBef>
              <a:spcAft>
                <a:spcPts val="0"/>
              </a:spcAft>
              <a:buClr>
                <a:schemeClr val="dk1"/>
              </a:buClr>
              <a:buSzPts val="2800"/>
              <a:buChar char="•"/>
            </a:pPr>
            <a:r>
              <a:rPr lang="en-US" b="1"/>
              <a:t>Code size: </a:t>
            </a:r>
            <a:r>
              <a:rPr lang="en-US"/>
              <a:t>It represents the number of nodes in the middle layer. Smaller size results in more compression.</a:t>
            </a:r>
            <a:endParaRPr/>
          </a:p>
          <a:p>
            <a:pPr marL="228600" lvl="0" indent="-228600" algn="l" rtl="0">
              <a:lnSpc>
                <a:spcPct val="90000"/>
              </a:lnSpc>
              <a:spcBef>
                <a:spcPts val="1000"/>
              </a:spcBef>
              <a:spcAft>
                <a:spcPts val="0"/>
              </a:spcAft>
              <a:buClr>
                <a:schemeClr val="dk1"/>
              </a:buClr>
              <a:buSzPts val="2800"/>
              <a:buChar char="•"/>
            </a:pPr>
            <a:r>
              <a:rPr lang="en-US" b="1"/>
              <a:t>Number of layers: </a:t>
            </a:r>
            <a:r>
              <a:rPr lang="en-US"/>
              <a:t>The autoencoder can consist of as many layers as we want.</a:t>
            </a:r>
            <a:endParaRPr/>
          </a:p>
          <a:p>
            <a:pPr marL="228600" lvl="0" indent="-228600" algn="l" rtl="0">
              <a:lnSpc>
                <a:spcPct val="90000"/>
              </a:lnSpc>
              <a:spcBef>
                <a:spcPts val="1000"/>
              </a:spcBef>
              <a:spcAft>
                <a:spcPts val="0"/>
              </a:spcAft>
              <a:buClr>
                <a:schemeClr val="dk1"/>
              </a:buClr>
              <a:buSzPts val="2800"/>
              <a:buChar char="•"/>
            </a:pPr>
            <a:r>
              <a:rPr lang="en-US" b="1"/>
              <a:t>Number of nodes per layer: </a:t>
            </a:r>
            <a:r>
              <a:rPr lang="en-US"/>
              <a:t>The number of nodes per layer decreases with each subsequent layer of the encoder, and increases back in the decoder. The decoder is symmetric to the encoder in terms of the layer structure.</a:t>
            </a:r>
            <a:endParaRPr/>
          </a:p>
          <a:p>
            <a:pPr marL="228600" lvl="0" indent="-228600" algn="l" rtl="0">
              <a:lnSpc>
                <a:spcPct val="90000"/>
              </a:lnSpc>
              <a:spcBef>
                <a:spcPts val="1000"/>
              </a:spcBef>
              <a:spcAft>
                <a:spcPts val="0"/>
              </a:spcAft>
              <a:buClr>
                <a:schemeClr val="dk1"/>
              </a:buClr>
              <a:buSzPts val="2800"/>
              <a:buChar char="•"/>
            </a:pPr>
            <a:r>
              <a:rPr lang="en-US" b="1"/>
              <a:t>Loss function: </a:t>
            </a:r>
            <a:r>
              <a:rPr lang="en-US"/>
              <a:t>We either use mean squared error or binary cross-entropy. If the input values are in the range [0, 1] then we typically use cross-entropy, otherwise, we use the mean squared error.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52c663e9fd_0_12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a:t>Encoder -Decoder Model</a:t>
            </a:r>
            <a:endParaRPr b="1"/>
          </a:p>
        </p:txBody>
      </p:sp>
      <p:sp>
        <p:nvSpPr>
          <p:cNvPr id="258" name="Google Shape;258;g152c663e9fd_0_12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59" name="Google Shape;259;g152c663e9fd_0_129"/>
          <p:cNvPicPr preferRelativeResize="0"/>
          <p:nvPr/>
        </p:nvPicPr>
        <p:blipFill rotWithShape="1">
          <a:blip r:embed="rId3">
            <a:alphaModFix/>
          </a:blip>
          <a:srcRect l="17087" t="16100" r="4921" b="29871"/>
          <a:stretch/>
        </p:blipFill>
        <p:spPr>
          <a:xfrm>
            <a:off x="145300" y="1394850"/>
            <a:ext cx="11841674" cy="53759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152c663e9fd_0_1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a:t>Under Complete Autoencoder</a:t>
            </a:r>
            <a:endParaRPr b="1"/>
          </a:p>
        </p:txBody>
      </p:sp>
      <p:sp>
        <p:nvSpPr>
          <p:cNvPr id="266" name="Google Shape;266;g152c663e9fd_0_13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67" name="Google Shape;267;g152c663e9fd_0_136"/>
          <p:cNvPicPr preferRelativeResize="0"/>
          <p:nvPr/>
        </p:nvPicPr>
        <p:blipFill rotWithShape="1">
          <a:blip r:embed="rId3">
            <a:alphaModFix/>
          </a:blip>
          <a:srcRect l="17217" t="21185" r="4523" b="13769"/>
          <a:stretch/>
        </p:blipFill>
        <p:spPr>
          <a:xfrm>
            <a:off x="116225" y="1452975"/>
            <a:ext cx="11986975" cy="52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152c663e9fd_0_14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a:t>Over Complete Autoencoder</a:t>
            </a:r>
            <a:endParaRPr b="1"/>
          </a:p>
        </p:txBody>
      </p:sp>
      <p:sp>
        <p:nvSpPr>
          <p:cNvPr id="274" name="Google Shape;274;g152c663e9fd_0_14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75" name="Google Shape;275;g152c663e9fd_0_143"/>
          <p:cNvPicPr preferRelativeResize="0"/>
          <p:nvPr/>
        </p:nvPicPr>
        <p:blipFill rotWithShape="1">
          <a:blip r:embed="rId3">
            <a:alphaModFix/>
          </a:blip>
          <a:srcRect l="17886" t="16312" r="5047" b="20239"/>
          <a:stretch/>
        </p:blipFill>
        <p:spPr>
          <a:xfrm>
            <a:off x="174350" y="1690825"/>
            <a:ext cx="11914327" cy="500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2540251" y="247430"/>
            <a:ext cx="7590576" cy="6488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What are Autoencoders?</a:t>
            </a:r>
            <a:endParaRPr b="1"/>
          </a:p>
        </p:txBody>
      </p:sp>
      <p:sp>
        <p:nvSpPr>
          <p:cNvPr id="101" name="Google Shape;101;p3"/>
          <p:cNvSpPr txBox="1">
            <a:spLocks noGrp="1"/>
          </p:cNvSpPr>
          <p:nvPr>
            <p:ph type="body" idx="1"/>
          </p:nvPr>
        </p:nvSpPr>
        <p:spPr>
          <a:xfrm>
            <a:off x="108641" y="1023042"/>
            <a:ext cx="11995841" cy="5667469"/>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Autoencoders are tagged under self-supervised learning. </a:t>
            </a:r>
            <a:endParaRPr/>
          </a:p>
          <a:p>
            <a:pPr marL="228600" lvl="0" indent="-228600" algn="just" rtl="0">
              <a:lnSpc>
                <a:spcPct val="90000"/>
              </a:lnSpc>
              <a:spcBef>
                <a:spcPts val="1000"/>
              </a:spcBef>
              <a:spcAft>
                <a:spcPts val="0"/>
              </a:spcAft>
              <a:buClr>
                <a:schemeClr val="dk1"/>
              </a:buClr>
              <a:buSzPts val="2800"/>
              <a:buChar char="•"/>
            </a:pPr>
            <a:r>
              <a:rPr lang="en-US"/>
              <a:t>Some say it's unsupervised as they are independent of the labeled responses when coming to classification. </a:t>
            </a:r>
            <a:endParaRPr/>
          </a:p>
          <a:p>
            <a:pPr marL="228600" lvl="0" indent="-228600" algn="just" rtl="0">
              <a:lnSpc>
                <a:spcPct val="90000"/>
              </a:lnSpc>
              <a:spcBef>
                <a:spcPts val="1000"/>
              </a:spcBef>
              <a:spcAft>
                <a:spcPts val="0"/>
              </a:spcAft>
              <a:buClr>
                <a:schemeClr val="dk1"/>
              </a:buClr>
              <a:buSzPts val="2800"/>
              <a:buChar char="•"/>
            </a:pPr>
            <a:r>
              <a:rPr lang="en-US"/>
              <a:t>They are used by neural networks to perform representation learning.</a:t>
            </a:r>
            <a:endParaRPr/>
          </a:p>
          <a:p>
            <a:pPr marL="228600" lvl="0" indent="-228600" algn="just" rtl="0">
              <a:lnSpc>
                <a:spcPct val="90000"/>
              </a:lnSpc>
              <a:spcBef>
                <a:spcPts val="1000"/>
              </a:spcBef>
              <a:spcAft>
                <a:spcPts val="0"/>
              </a:spcAft>
              <a:buClr>
                <a:schemeClr val="dk1"/>
              </a:buClr>
              <a:buSzPts val="2800"/>
              <a:buChar char="•"/>
            </a:pPr>
            <a:r>
              <a:rPr lang="en-US"/>
              <a:t>In the image below, the autoencoders contain a bottleneck network that performs compressed knowledge representation for the input. </a:t>
            </a:r>
            <a:endParaRPr/>
          </a:p>
          <a:p>
            <a:pPr marL="228600" lvl="0" indent="-228600" algn="just" rtl="0">
              <a:lnSpc>
                <a:spcPct val="90000"/>
              </a:lnSpc>
              <a:spcBef>
                <a:spcPts val="1000"/>
              </a:spcBef>
              <a:spcAft>
                <a:spcPts val="0"/>
              </a:spcAft>
              <a:buClr>
                <a:schemeClr val="dk1"/>
              </a:buClr>
              <a:buSzPts val="2800"/>
              <a:buChar char="•"/>
            </a:pPr>
            <a:r>
              <a:rPr lang="en-US"/>
              <a:t>To leverage the autoencoders performing, you need to make sure that they carefully recreate observation and also learn generalized encoding and decoding methods on the training data. </a:t>
            </a:r>
            <a:endParaRPr/>
          </a:p>
          <a:p>
            <a:pPr marL="228600" lvl="0" indent="-228600" algn="just" rtl="0">
              <a:lnSpc>
                <a:spcPct val="90000"/>
              </a:lnSpc>
              <a:spcBef>
                <a:spcPts val="1000"/>
              </a:spcBef>
              <a:spcAft>
                <a:spcPts val="0"/>
              </a:spcAft>
              <a:buClr>
                <a:schemeClr val="dk1"/>
              </a:buClr>
              <a:buSzPts val="2800"/>
              <a:buChar char="•"/>
            </a:pPr>
            <a:r>
              <a:rPr lang="en-US"/>
              <a:t>In autoencoders, </a:t>
            </a:r>
            <a:r>
              <a:rPr lang="en-US">
                <a:highlight>
                  <a:srgbClr val="00FF00"/>
                </a:highlight>
              </a:rPr>
              <a:t>middle layers/hidden core layers </a:t>
            </a:r>
            <a:r>
              <a:rPr lang="en-US"/>
              <a:t>are of more value than the output layer.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52c663e9fd_0_9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What is Latent Space?</a:t>
            </a:r>
            <a:endParaRPr b="1"/>
          </a:p>
        </p:txBody>
      </p:sp>
      <p:sp>
        <p:nvSpPr>
          <p:cNvPr id="281" name="Google Shape;281;g152c663e9fd_0_9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If I have to describe latent space in one sentence, it simply means a representation of compressed data.</a:t>
            </a:r>
            <a:endParaRPr/>
          </a:p>
          <a:p>
            <a:pPr marL="228600" lvl="0" indent="-228600" algn="l" rtl="0">
              <a:lnSpc>
                <a:spcPct val="90000"/>
              </a:lnSpc>
              <a:spcBef>
                <a:spcPts val="1000"/>
              </a:spcBef>
              <a:spcAft>
                <a:spcPts val="0"/>
              </a:spcAft>
              <a:buClr>
                <a:schemeClr val="dk1"/>
              </a:buClr>
              <a:buSzPts val="2800"/>
              <a:buChar char="•"/>
            </a:pPr>
            <a:r>
              <a:rPr lang="en-US"/>
              <a:t>The concept of “latent space” is </a:t>
            </a:r>
            <a:r>
              <a:rPr lang="en-US" i="1"/>
              <a:t>important </a:t>
            </a:r>
            <a:r>
              <a:rPr lang="en-US"/>
              <a:t>because it’s utility is at the core of ‘deep learning’ — </a:t>
            </a:r>
            <a:r>
              <a:rPr lang="en-US" i="1"/>
              <a:t>learning the features of data and simplifying data representations for the purpose of finding patterns.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152c663e9fd_0_102"/>
          <p:cNvSpPr txBox="1">
            <a:spLocks noGrp="1"/>
          </p:cNvSpPr>
          <p:nvPr>
            <p:ph type="title"/>
          </p:nvPr>
        </p:nvSpPr>
        <p:spPr>
          <a:xfrm>
            <a:off x="838200" y="365126"/>
            <a:ext cx="10515600" cy="2235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b="1" i="1"/>
              <a:t>Why do we compress data in ML?</a:t>
            </a:r>
            <a:br>
              <a:rPr lang="en-US"/>
            </a:br>
            <a:endParaRPr/>
          </a:p>
        </p:txBody>
      </p:sp>
      <p:sp>
        <p:nvSpPr>
          <p:cNvPr id="287" name="Google Shape;287;g152c663e9fd_0_102"/>
          <p:cNvSpPr txBox="1">
            <a:spLocks noGrp="1"/>
          </p:cNvSpPr>
          <p:nvPr>
            <p:ph type="body" idx="1"/>
          </p:nvPr>
        </p:nvSpPr>
        <p:spPr>
          <a:xfrm>
            <a:off x="108642" y="669956"/>
            <a:ext cx="11977800" cy="60657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000"/>
              <a:buChar char="•"/>
            </a:pPr>
            <a:r>
              <a:rPr lang="en-US" sz="2000" b="1"/>
              <a:t>Data compression</a:t>
            </a:r>
            <a:r>
              <a:rPr lang="en-US" sz="2000"/>
              <a:t> is defined as the process of encoding information using fewer bits than the original representation. </a:t>
            </a:r>
            <a:endParaRPr sz="2000"/>
          </a:p>
          <a:p>
            <a:pPr marL="228600" lvl="0" indent="-228600" algn="just" rtl="0">
              <a:lnSpc>
                <a:spcPct val="90000"/>
              </a:lnSpc>
              <a:spcBef>
                <a:spcPts val="1000"/>
              </a:spcBef>
              <a:spcAft>
                <a:spcPts val="0"/>
              </a:spcAft>
              <a:buClr>
                <a:schemeClr val="dk1"/>
              </a:buClr>
              <a:buSzPts val="2000"/>
              <a:buChar char="•"/>
            </a:pPr>
            <a:r>
              <a:rPr lang="en-US" sz="2000"/>
              <a:t>This is like taking a 19D data point (need 19 values to define unique point) and squishing all that information into a 9D data point.</a:t>
            </a:r>
            <a:endParaRPr/>
          </a:p>
          <a:p>
            <a:pPr marL="228600" lvl="0" indent="-228600" algn="just" rtl="0">
              <a:lnSpc>
                <a:spcPct val="90000"/>
              </a:lnSpc>
              <a:spcBef>
                <a:spcPts val="1000"/>
              </a:spcBef>
              <a:spcAft>
                <a:spcPts val="0"/>
              </a:spcAft>
              <a:buClr>
                <a:schemeClr val="dk1"/>
              </a:buClr>
              <a:buSzPts val="2000"/>
              <a:buChar char="•"/>
            </a:pPr>
            <a:r>
              <a:rPr lang="en-US" sz="2000"/>
              <a:t>More often than not, data is compressed in machine learning to </a:t>
            </a:r>
            <a:r>
              <a:rPr lang="en-US" sz="2000" i="1"/>
              <a:t>learn important information about data points</a:t>
            </a:r>
            <a:r>
              <a:rPr lang="en-US" sz="2000"/>
              <a:t>. Let us discuss an example.</a:t>
            </a:r>
            <a:endParaRPr/>
          </a:p>
          <a:p>
            <a:pPr marL="228600" lvl="0" indent="-228600" algn="just" rtl="0">
              <a:lnSpc>
                <a:spcPct val="90000"/>
              </a:lnSpc>
              <a:spcBef>
                <a:spcPts val="1000"/>
              </a:spcBef>
              <a:spcAft>
                <a:spcPts val="0"/>
              </a:spcAft>
              <a:buClr>
                <a:schemeClr val="dk1"/>
              </a:buClr>
              <a:buSzPts val="2000"/>
              <a:buChar char="•"/>
            </a:pPr>
            <a:r>
              <a:rPr lang="en-US" sz="2000"/>
              <a:t>Say we would like to train a model to classify an image using a fully convolutional neural network (FCN). (i.e. output digit number given image of digit). As the model ‘learns’, it is simply learning </a:t>
            </a:r>
            <a:r>
              <a:rPr lang="en-US" sz="2000" i="1"/>
              <a:t>features</a:t>
            </a:r>
            <a:r>
              <a:rPr lang="en-US" sz="2000"/>
              <a:t> at each layer (edges, angles, etc.) and attributing a combination of features to a specific output.</a:t>
            </a:r>
            <a:endParaRPr/>
          </a:p>
          <a:p>
            <a:pPr marL="228600" lvl="0" indent="-228600" algn="just" rtl="0">
              <a:lnSpc>
                <a:spcPct val="90000"/>
              </a:lnSpc>
              <a:spcBef>
                <a:spcPts val="1000"/>
              </a:spcBef>
              <a:spcAft>
                <a:spcPts val="0"/>
              </a:spcAft>
              <a:buClr>
                <a:schemeClr val="dk1"/>
              </a:buClr>
              <a:buSzPts val="2000"/>
              <a:buChar char="•"/>
            </a:pPr>
            <a:r>
              <a:rPr lang="en-US" sz="2000"/>
              <a:t>But each time the model learns through a data point, the </a:t>
            </a:r>
            <a:r>
              <a:rPr lang="en-US" sz="2000" i="1"/>
              <a:t>dimensionality</a:t>
            </a:r>
            <a:r>
              <a:rPr lang="en-US" sz="2000"/>
              <a:t> of the image is first </a:t>
            </a:r>
            <a:r>
              <a:rPr lang="en-US" sz="2000" i="1"/>
              <a:t>reduced</a:t>
            </a:r>
            <a:r>
              <a:rPr lang="en-US" sz="2000"/>
              <a:t> before it is ultimately increased. (see Encoder and Bottleneck below). When the dimensionality is reduced, we consider this a form of lossy compression.</a:t>
            </a:r>
            <a:endParaRPr/>
          </a:p>
          <a:p>
            <a:pPr marL="228600" lvl="0" indent="-228600" algn="just" rtl="0">
              <a:lnSpc>
                <a:spcPct val="90000"/>
              </a:lnSpc>
              <a:spcBef>
                <a:spcPts val="1000"/>
              </a:spcBef>
              <a:spcAft>
                <a:spcPts val="0"/>
              </a:spcAft>
              <a:buClr>
                <a:schemeClr val="dk1"/>
              </a:buClr>
              <a:buSzPts val="2000"/>
              <a:buChar char="•"/>
            </a:pPr>
            <a:r>
              <a:rPr lang="en-US" sz="2000"/>
              <a:t>Because the model is required to then </a:t>
            </a:r>
            <a:r>
              <a:rPr lang="en-US" sz="2000" i="1"/>
              <a:t>reconstruct</a:t>
            </a:r>
            <a:r>
              <a:rPr lang="en-US" sz="2000"/>
              <a:t> the compressed data (see Decoder), it must learn to store </a:t>
            </a:r>
            <a:r>
              <a:rPr lang="en-US" sz="2000" i="1"/>
              <a:t>all relevant information </a:t>
            </a:r>
            <a:r>
              <a:rPr lang="en-US" sz="2000"/>
              <a:t>and disregard the noise. This is the value of compression- it allows us to get rid of any extraneous information, and only focus on the most important features.</a:t>
            </a:r>
            <a:endParaRPr/>
          </a:p>
          <a:p>
            <a:pPr marL="228600" lvl="0" indent="-228600" algn="just" rtl="0">
              <a:lnSpc>
                <a:spcPct val="90000"/>
              </a:lnSpc>
              <a:spcBef>
                <a:spcPts val="1000"/>
              </a:spcBef>
              <a:spcAft>
                <a:spcPts val="0"/>
              </a:spcAft>
              <a:buClr>
                <a:schemeClr val="dk1"/>
              </a:buClr>
              <a:buSzPts val="2000"/>
              <a:buChar char="•"/>
            </a:pPr>
            <a:r>
              <a:rPr lang="en-US" sz="2000" b="1"/>
              <a:t>This ‘compressed state’ is the Latent Space Representation of our data.</a:t>
            </a:r>
            <a:endParaRPr sz="2000"/>
          </a:p>
          <a:p>
            <a:pPr marL="228600" lvl="0" indent="-101600" algn="just"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152c663e9fd_0_107"/>
          <p:cNvSpPr txBox="1">
            <a:spLocks noGrp="1"/>
          </p:cNvSpPr>
          <p:nvPr>
            <p:ph type="title"/>
          </p:nvPr>
        </p:nvSpPr>
        <p:spPr>
          <a:xfrm>
            <a:off x="838200" y="365126"/>
            <a:ext cx="10515600" cy="5313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b="1"/>
              <a:t>Latent Space-Compression </a:t>
            </a:r>
            <a:endParaRPr b="1"/>
          </a:p>
        </p:txBody>
      </p:sp>
      <p:sp>
        <p:nvSpPr>
          <p:cNvPr id="293" name="Google Shape;293;g152c663e9fd_0_107"/>
          <p:cNvSpPr txBox="1">
            <a:spLocks noGrp="1"/>
          </p:cNvSpPr>
          <p:nvPr>
            <p:ph type="body" idx="1"/>
          </p:nvPr>
        </p:nvSpPr>
        <p:spPr>
          <a:xfrm>
            <a:off x="217283" y="1104523"/>
            <a:ext cx="11805600" cy="50724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You may be wondering why we call it a latent </a:t>
            </a:r>
            <a:r>
              <a:rPr lang="en-US" i="1"/>
              <a:t>space</a:t>
            </a:r>
            <a:r>
              <a:rPr lang="en-US"/>
              <a:t>. After all, compressed data, at first glance, may not evoke any sort of “space.”</a:t>
            </a:r>
            <a:endParaRPr/>
          </a:p>
          <a:p>
            <a:pPr marL="228600" lvl="0" indent="-228600" algn="l" rtl="0">
              <a:lnSpc>
                <a:spcPct val="90000"/>
              </a:lnSpc>
              <a:spcBef>
                <a:spcPts val="1000"/>
              </a:spcBef>
              <a:spcAft>
                <a:spcPts val="0"/>
              </a:spcAft>
              <a:buClr>
                <a:schemeClr val="dk1"/>
              </a:buClr>
              <a:buSzPts val="2800"/>
              <a:buChar char="•"/>
            </a:pPr>
            <a:r>
              <a:rPr lang="en-US"/>
              <a:t>But here’s the parallel.</a:t>
            </a:r>
            <a:endParaRPr/>
          </a:p>
          <a:p>
            <a:pPr marL="228600" lvl="0" indent="-228600" algn="l" rtl="0">
              <a:lnSpc>
                <a:spcPct val="90000"/>
              </a:lnSpc>
              <a:spcBef>
                <a:spcPts val="1000"/>
              </a:spcBef>
              <a:spcAft>
                <a:spcPts val="0"/>
              </a:spcAft>
              <a:buClr>
                <a:schemeClr val="dk1"/>
              </a:buClr>
              <a:buSzPts val="2800"/>
              <a:buChar char="•"/>
            </a:pPr>
            <a:r>
              <a:rPr lang="en-US"/>
              <a:t>In this rather simplistic example, let’s say our original dataset are images with dimensions 5 x 5 x 1. We will set our latent space dimensions to be 3 x 1, meaning our compressed data point is a vector with 3-dimensions.</a:t>
            </a:r>
            <a:endParaRPr/>
          </a:p>
          <a:p>
            <a:pPr marL="228600" lvl="0" indent="-50800" algn="l" rtl="0">
              <a:lnSpc>
                <a:spcPct val="90000"/>
              </a:lnSpc>
              <a:spcBef>
                <a:spcPts val="1000"/>
              </a:spcBef>
              <a:spcAft>
                <a:spcPts val="0"/>
              </a:spcAft>
              <a:buClr>
                <a:schemeClr val="dk1"/>
              </a:buClr>
              <a:buSzPts val="2800"/>
              <a:buNone/>
            </a:pPr>
            <a:endParaRPr/>
          </a:p>
        </p:txBody>
      </p:sp>
      <p:pic>
        <p:nvPicPr>
          <p:cNvPr id="294" name="Google Shape;294;g152c663e9fd_0_107" descr="https://miro.medium.com/max/297/0*rZn-ksyRTUpDUxh7"/>
          <p:cNvPicPr preferRelativeResize="0"/>
          <p:nvPr/>
        </p:nvPicPr>
        <p:blipFill rotWithShape="1">
          <a:blip r:embed="rId3">
            <a:alphaModFix/>
          </a:blip>
          <a:srcRect/>
          <a:stretch/>
        </p:blipFill>
        <p:spPr>
          <a:xfrm>
            <a:off x="946991" y="4141190"/>
            <a:ext cx="2057400" cy="1057276"/>
          </a:xfrm>
          <a:prstGeom prst="rect">
            <a:avLst/>
          </a:prstGeom>
          <a:noFill/>
          <a:ln>
            <a:noFill/>
          </a:ln>
        </p:spPr>
      </p:pic>
      <p:sp>
        <p:nvSpPr>
          <p:cNvPr id="295" name="Google Shape;295;g152c663e9fd_0_107"/>
          <p:cNvSpPr/>
          <p:nvPr/>
        </p:nvSpPr>
        <p:spPr>
          <a:xfrm>
            <a:off x="838200" y="5406695"/>
            <a:ext cx="2274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rgbClr val="757575"/>
                </a:solidFill>
                <a:latin typeface="Arial"/>
                <a:ea typeface="Arial"/>
                <a:cs typeface="Arial"/>
                <a:sym typeface="Arial"/>
              </a:rPr>
              <a:t>Example 5x5x1 data</a:t>
            </a:r>
            <a:endParaRPr sz="1800">
              <a:solidFill>
                <a:schemeClr val="dk1"/>
              </a:solidFill>
              <a:latin typeface="Calibri"/>
              <a:ea typeface="Calibri"/>
              <a:cs typeface="Calibri"/>
              <a:sym typeface="Calibri"/>
            </a:endParaRPr>
          </a:p>
        </p:txBody>
      </p:sp>
      <p:pic>
        <p:nvPicPr>
          <p:cNvPr id="296" name="Google Shape;296;g152c663e9fd_0_107" descr="https://miro.medium.com/max/51/0*GRY4C_Ov5RYMn6Vi"/>
          <p:cNvPicPr preferRelativeResize="0"/>
          <p:nvPr/>
        </p:nvPicPr>
        <p:blipFill rotWithShape="1">
          <a:blip r:embed="rId4">
            <a:alphaModFix/>
          </a:blip>
          <a:srcRect/>
          <a:stretch/>
        </p:blipFill>
        <p:spPr>
          <a:xfrm>
            <a:off x="7778592" y="4141190"/>
            <a:ext cx="352425" cy="638175"/>
          </a:xfrm>
          <a:prstGeom prst="rect">
            <a:avLst/>
          </a:prstGeom>
          <a:noFill/>
          <a:ln>
            <a:noFill/>
          </a:ln>
        </p:spPr>
      </p:pic>
      <p:sp>
        <p:nvSpPr>
          <p:cNvPr id="297" name="Google Shape;297;g152c663e9fd_0_107"/>
          <p:cNvSpPr/>
          <p:nvPr/>
        </p:nvSpPr>
        <p:spPr>
          <a:xfrm>
            <a:off x="5519126" y="4940311"/>
            <a:ext cx="5006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757575"/>
                </a:solidFill>
                <a:latin typeface="Arial"/>
                <a:ea typeface="Arial"/>
                <a:cs typeface="Arial"/>
                <a:sym typeface="Arial"/>
              </a:rPr>
              <a:t>Example compressed 3x1 data in ‘latent space’</a:t>
            </a:r>
            <a:endParaRPr sz="1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152c663e9fd_0_1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Representation Learning</a:t>
            </a:r>
            <a:endParaRPr b="1"/>
          </a:p>
        </p:txBody>
      </p:sp>
      <p:sp>
        <p:nvSpPr>
          <p:cNvPr id="303" name="Google Shape;303;g152c663e9fd_0_123"/>
          <p:cNvSpPr txBox="1">
            <a:spLocks noGrp="1"/>
          </p:cNvSpPr>
          <p:nvPr>
            <p:ph type="body" idx="1"/>
          </p:nvPr>
        </p:nvSpPr>
        <p:spPr>
          <a:xfrm>
            <a:off x="108641" y="1593410"/>
            <a:ext cx="11968800" cy="50427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latent space representation of our data contains all the important information needed to represent our original data point.</a:t>
            </a:r>
            <a:endParaRPr/>
          </a:p>
          <a:p>
            <a:pPr marL="228600" lvl="0" indent="-228600" algn="just" rtl="0">
              <a:lnSpc>
                <a:spcPct val="90000"/>
              </a:lnSpc>
              <a:spcBef>
                <a:spcPts val="1000"/>
              </a:spcBef>
              <a:spcAft>
                <a:spcPts val="0"/>
              </a:spcAft>
              <a:buClr>
                <a:schemeClr val="dk1"/>
              </a:buClr>
              <a:buSzPts val="2800"/>
              <a:buChar char="•"/>
            </a:pPr>
            <a:r>
              <a:rPr lang="en-US"/>
              <a:t>This representation </a:t>
            </a:r>
            <a:r>
              <a:rPr lang="en-US" i="1"/>
              <a:t>must</a:t>
            </a:r>
            <a:r>
              <a:rPr lang="en-US"/>
              <a:t> then represent the </a:t>
            </a:r>
            <a:r>
              <a:rPr lang="en-US" b="1"/>
              <a:t>features</a:t>
            </a:r>
            <a:r>
              <a:rPr lang="en-US"/>
              <a:t> of the original data.</a:t>
            </a:r>
            <a:endParaRPr/>
          </a:p>
          <a:p>
            <a:pPr marL="228600" lvl="0" indent="-228600" algn="just" rtl="0">
              <a:lnSpc>
                <a:spcPct val="90000"/>
              </a:lnSpc>
              <a:spcBef>
                <a:spcPts val="1000"/>
              </a:spcBef>
              <a:spcAft>
                <a:spcPts val="0"/>
              </a:spcAft>
              <a:buClr>
                <a:schemeClr val="dk1"/>
              </a:buClr>
              <a:buSzPts val="2800"/>
              <a:buChar char="•"/>
            </a:pPr>
            <a:r>
              <a:rPr lang="en-US"/>
              <a:t>In other words, the model </a:t>
            </a:r>
            <a:r>
              <a:rPr lang="en-US" i="1"/>
              <a:t>learns </a:t>
            </a:r>
            <a:r>
              <a:rPr lang="en-US"/>
              <a:t>the data features and simplifies its representation to make it easier to analyze.</a:t>
            </a:r>
            <a:endParaRPr/>
          </a:p>
          <a:p>
            <a:pPr marL="228600" lvl="0" indent="-228600" algn="just" rtl="0">
              <a:lnSpc>
                <a:spcPct val="90000"/>
              </a:lnSpc>
              <a:spcBef>
                <a:spcPts val="1000"/>
              </a:spcBef>
              <a:spcAft>
                <a:spcPts val="0"/>
              </a:spcAft>
              <a:buClr>
                <a:schemeClr val="dk1"/>
              </a:buClr>
              <a:buSzPts val="2800"/>
              <a:buChar char="•"/>
            </a:pPr>
            <a:r>
              <a:rPr lang="en-US"/>
              <a:t>This is at the core of a concept called </a:t>
            </a:r>
            <a:r>
              <a:rPr lang="en-US" b="1"/>
              <a:t>Representation Learning, </a:t>
            </a:r>
            <a:r>
              <a:rPr lang="en-US"/>
              <a:t>defined as a set of techniques that allow a system to discover the </a:t>
            </a:r>
            <a:r>
              <a:rPr lang="en-US" i="1"/>
              <a:t>representations</a:t>
            </a:r>
            <a:r>
              <a:rPr lang="en-US"/>
              <a:t> needed for </a:t>
            </a:r>
            <a:r>
              <a:rPr lang="en-US" i="1"/>
              <a:t>feature detection </a:t>
            </a:r>
            <a:r>
              <a:rPr lang="en-US"/>
              <a:t>or </a:t>
            </a:r>
            <a:r>
              <a:rPr lang="en-US" i="1"/>
              <a:t>classification</a:t>
            </a:r>
            <a:r>
              <a:rPr lang="en-US"/>
              <a:t> from </a:t>
            </a:r>
            <a:r>
              <a:rPr lang="en-US" i="1"/>
              <a:t>raw data.</a:t>
            </a:r>
            <a:endParaRPr/>
          </a:p>
          <a:p>
            <a:pPr marL="228600" lvl="0" indent="-228600" algn="just" rtl="0">
              <a:lnSpc>
                <a:spcPct val="90000"/>
              </a:lnSpc>
              <a:spcBef>
                <a:spcPts val="1000"/>
              </a:spcBef>
              <a:spcAft>
                <a:spcPts val="0"/>
              </a:spcAft>
              <a:buClr>
                <a:schemeClr val="dk1"/>
              </a:buClr>
              <a:buSzPts val="2800"/>
              <a:buChar char="•"/>
            </a:pPr>
            <a:r>
              <a:rPr lang="en-US"/>
              <a:t>In this use case, our </a:t>
            </a:r>
            <a:r>
              <a:rPr lang="en-US" b="1"/>
              <a:t>latent space representations</a:t>
            </a:r>
            <a:r>
              <a:rPr lang="en-US"/>
              <a:t> are used to transform more complex forms of raw data (i.e. images, video), into simpler representations which are ‘more convenient to process’ and analyze.</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Types of Autoencoders-Convolutional Autoencoders</a:t>
            </a:r>
            <a:br>
              <a:rPr lang="en-US" b="1"/>
            </a:br>
            <a:endParaRPr b="1"/>
          </a:p>
        </p:txBody>
      </p:sp>
      <p:sp>
        <p:nvSpPr>
          <p:cNvPr id="309" name="Google Shape;309;p24"/>
          <p:cNvSpPr txBox="1">
            <a:spLocks noGrp="1"/>
          </p:cNvSpPr>
          <p:nvPr>
            <p:ph type="body" idx="1"/>
          </p:nvPr>
        </p:nvSpPr>
        <p:spPr>
          <a:xfrm>
            <a:off x="223520" y="1229360"/>
            <a:ext cx="11765280" cy="4947603"/>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dirty="0"/>
              <a:t>Autoencoders in their traditional formulation does not take into account the fact that a signal can be seen as a sum of other signals. </a:t>
            </a:r>
            <a:endParaRPr dirty="0"/>
          </a:p>
          <a:p>
            <a:pPr marL="228600" lvl="0" indent="-228600" algn="l" rtl="0">
              <a:lnSpc>
                <a:spcPct val="90000"/>
              </a:lnSpc>
              <a:spcBef>
                <a:spcPts val="1000"/>
              </a:spcBef>
              <a:spcAft>
                <a:spcPts val="0"/>
              </a:spcAft>
              <a:buClr>
                <a:schemeClr val="dk1"/>
              </a:buClr>
              <a:buSzPct val="100000"/>
              <a:buChar char="•"/>
            </a:pPr>
            <a:r>
              <a:rPr lang="en-US" b="1" dirty="0"/>
              <a:t>Convolutional Autoencoders </a:t>
            </a:r>
            <a:r>
              <a:rPr lang="en-US" dirty="0"/>
              <a:t>use the convolution operator to exploit this observation. </a:t>
            </a:r>
            <a:endParaRPr dirty="0"/>
          </a:p>
          <a:p>
            <a:pPr marL="228600" lvl="0" indent="-228600" algn="l" rtl="0">
              <a:lnSpc>
                <a:spcPct val="90000"/>
              </a:lnSpc>
              <a:spcBef>
                <a:spcPts val="1000"/>
              </a:spcBef>
              <a:spcAft>
                <a:spcPts val="0"/>
              </a:spcAft>
              <a:buClr>
                <a:schemeClr val="dk1"/>
              </a:buClr>
              <a:buSzPct val="100000"/>
              <a:buChar char="•"/>
            </a:pPr>
            <a:r>
              <a:rPr lang="en-US" dirty="0"/>
              <a:t>They learn to encode the input in a set of simple signals and then try to reconstruct the input from them, modify the geometry or the reflectance of the image.</a:t>
            </a:r>
            <a:endParaRPr dirty="0"/>
          </a:p>
          <a:p>
            <a:pPr marL="228600" lvl="0" indent="-228600" algn="l" rtl="0">
              <a:lnSpc>
                <a:spcPct val="90000"/>
              </a:lnSpc>
              <a:spcBef>
                <a:spcPts val="1000"/>
              </a:spcBef>
              <a:spcAft>
                <a:spcPts val="0"/>
              </a:spcAft>
              <a:buClr>
                <a:schemeClr val="dk1"/>
              </a:buClr>
              <a:buSzPct val="100000"/>
              <a:buChar char="•"/>
            </a:pPr>
            <a:r>
              <a:rPr lang="en-US" dirty="0"/>
              <a:t>Use cases of CAE:</a:t>
            </a:r>
            <a:endParaRPr dirty="0"/>
          </a:p>
          <a:p>
            <a:pPr marL="228600" lvl="0" indent="-228600" algn="l" rtl="0">
              <a:lnSpc>
                <a:spcPct val="90000"/>
              </a:lnSpc>
              <a:spcBef>
                <a:spcPts val="1000"/>
              </a:spcBef>
              <a:spcAft>
                <a:spcPts val="0"/>
              </a:spcAft>
              <a:buClr>
                <a:schemeClr val="dk1"/>
              </a:buClr>
              <a:buSzPct val="100000"/>
              <a:buChar char="•"/>
            </a:pPr>
            <a:r>
              <a:rPr lang="en-US" dirty="0"/>
              <a:t>Image Reconstruction</a:t>
            </a:r>
            <a:endParaRPr dirty="0"/>
          </a:p>
          <a:p>
            <a:pPr marL="228600" lvl="0" indent="-228600" algn="l" rtl="0">
              <a:lnSpc>
                <a:spcPct val="90000"/>
              </a:lnSpc>
              <a:spcBef>
                <a:spcPts val="1000"/>
              </a:spcBef>
              <a:spcAft>
                <a:spcPts val="0"/>
              </a:spcAft>
              <a:buClr>
                <a:schemeClr val="dk1"/>
              </a:buClr>
              <a:buSzPct val="100000"/>
              <a:buChar char="•"/>
            </a:pPr>
            <a:r>
              <a:rPr lang="en-US" dirty="0"/>
              <a:t>Image Colorization</a:t>
            </a:r>
            <a:endParaRPr dirty="0"/>
          </a:p>
          <a:p>
            <a:pPr marL="228600" lvl="0" indent="-228600" algn="l" rtl="0">
              <a:lnSpc>
                <a:spcPct val="90000"/>
              </a:lnSpc>
              <a:spcBef>
                <a:spcPts val="1000"/>
              </a:spcBef>
              <a:spcAft>
                <a:spcPts val="0"/>
              </a:spcAft>
              <a:buClr>
                <a:schemeClr val="dk1"/>
              </a:buClr>
              <a:buSzPct val="100000"/>
              <a:buChar char="•"/>
            </a:pPr>
            <a:r>
              <a:rPr lang="en-US" dirty="0"/>
              <a:t>latent space clustering</a:t>
            </a:r>
            <a:endParaRPr dirty="0"/>
          </a:p>
          <a:p>
            <a:pPr marL="228600" lvl="0" indent="-228600" algn="l" rtl="0">
              <a:lnSpc>
                <a:spcPct val="90000"/>
              </a:lnSpc>
              <a:spcBef>
                <a:spcPts val="1000"/>
              </a:spcBef>
              <a:spcAft>
                <a:spcPts val="0"/>
              </a:spcAft>
              <a:buClr>
                <a:schemeClr val="dk1"/>
              </a:buClr>
              <a:buSzPct val="100000"/>
              <a:buChar char="•"/>
            </a:pPr>
            <a:r>
              <a:rPr lang="en-US" dirty="0"/>
              <a:t>generating higher resolution images</a:t>
            </a:r>
            <a:endParaRPr dirty="0"/>
          </a:p>
          <a:p>
            <a:pPr marL="228600" lvl="0" indent="-64135" algn="l" rtl="0">
              <a:lnSpc>
                <a:spcPct val="90000"/>
              </a:lnSpc>
              <a:spcBef>
                <a:spcPts val="1000"/>
              </a:spcBef>
              <a:spcAft>
                <a:spcPts val="0"/>
              </a:spcAft>
              <a:buClr>
                <a:schemeClr val="dk1"/>
              </a:buClr>
              <a:buSzPct val="100000"/>
              <a:buNone/>
            </a:pPr>
            <a:r>
              <a:rPr lang="en-US" b="1" dirty="0">
                <a:hlinkClick r:id="rId3"/>
              </a:rPr>
              <a:t>https://towardsdatascience.com/convolutional-autoencoders-for-image-noise-reduction-32fce9fc1763</a:t>
            </a:r>
            <a:r>
              <a:rPr lang="en-US" b="1" dirty="0"/>
              <a:t> </a:t>
            </a:r>
            <a:endParaRPr b="1" dirty="0"/>
          </a:p>
        </p:txBody>
      </p:sp>
      <p:pic>
        <p:nvPicPr>
          <p:cNvPr id="310" name="Google Shape;310;p24" descr="Autoencoders Tutorial - Convolution Autoencoder"/>
          <p:cNvPicPr preferRelativeResize="0"/>
          <p:nvPr/>
        </p:nvPicPr>
        <p:blipFill rotWithShape="1">
          <a:blip r:embed="rId4">
            <a:alphaModFix/>
          </a:blip>
          <a:srcRect/>
          <a:stretch/>
        </p:blipFill>
        <p:spPr>
          <a:xfrm>
            <a:off x="6451129" y="4037845"/>
            <a:ext cx="4009344" cy="235600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10;p24" descr="Autoencoders Tutorial - Convolution Autoencoder">
            <a:extLst>
              <a:ext uri="{FF2B5EF4-FFF2-40B4-BE49-F238E27FC236}">
                <a16:creationId xmlns:a16="http://schemas.microsoft.com/office/drawing/2014/main" id="{49ED975A-E11C-7CA3-A60D-7003272C07D8}"/>
              </a:ext>
            </a:extLst>
          </p:cNvPr>
          <p:cNvPicPr preferRelativeResize="0"/>
          <p:nvPr/>
        </p:nvPicPr>
        <p:blipFill rotWithShape="1">
          <a:blip r:embed="rId2">
            <a:alphaModFix/>
          </a:blip>
          <a:srcRect/>
          <a:stretch/>
        </p:blipFill>
        <p:spPr>
          <a:xfrm>
            <a:off x="1730829" y="457200"/>
            <a:ext cx="8729644" cy="5936655"/>
          </a:xfrm>
          <a:prstGeom prst="rect">
            <a:avLst/>
          </a:prstGeom>
          <a:noFill/>
          <a:ln>
            <a:noFill/>
          </a:ln>
        </p:spPr>
      </p:pic>
    </p:spTree>
    <p:extLst>
      <p:ext uri="{BB962C8B-B14F-4D97-AF65-F5344CB8AC3E}">
        <p14:creationId xmlns:p14="http://schemas.microsoft.com/office/powerpoint/2010/main" val="3534776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152c663e9fd_0_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17" name="Google Shape;317;g152c663e9fd_0_2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18" name="Google Shape;318;g152c663e9fd_0_24"/>
          <p:cNvPicPr preferRelativeResize="0"/>
          <p:nvPr/>
        </p:nvPicPr>
        <p:blipFill>
          <a:blip r:embed="rId3">
            <a:alphaModFix/>
          </a:blip>
          <a:stretch>
            <a:fillRect/>
          </a:stretch>
        </p:blipFill>
        <p:spPr>
          <a:xfrm>
            <a:off x="253375" y="407775"/>
            <a:ext cx="11515649" cy="6042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152c663e9fd_0_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25" name="Google Shape;325;g152c663e9fd_0_3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lnSpc>
                <a:spcPct val="218181"/>
              </a:lnSpc>
              <a:spcBef>
                <a:spcPts val="1300"/>
              </a:spcBef>
              <a:spcAft>
                <a:spcPts val="0"/>
              </a:spcAft>
              <a:buClr>
                <a:schemeClr val="dk1"/>
              </a:buClr>
              <a:buSzPts val="1100"/>
              <a:buFont typeface="Arial"/>
              <a:buNone/>
            </a:pPr>
            <a:r>
              <a:rPr lang="en-US" sz="1800" dirty="0">
                <a:solidFill>
                  <a:srgbClr val="292929"/>
                </a:solidFill>
                <a:latin typeface="Georgia"/>
                <a:ea typeface="Georgia"/>
                <a:cs typeface="Georgia"/>
                <a:sym typeface="Georgia"/>
              </a:rPr>
              <a:t>Autoencoders are a specific type of feedforward neural network where the input is the same as the output. They compress the input into a lower-dimensional </a:t>
            </a:r>
            <a:r>
              <a:rPr lang="en-US" sz="1800" i="1" dirty="0">
                <a:solidFill>
                  <a:srgbClr val="292929"/>
                </a:solidFill>
                <a:latin typeface="Georgia"/>
                <a:ea typeface="Georgia"/>
                <a:cs typeface="Georgia"/>
                <a:sym typeface="Georgia"/>
              </a:rPr>
              <a:t>code </a:t>
            </a:r>
            <a:r>
              <a:rPr lang="en-US" sz="1800" dirty="0">
                <a:solidFill>
                  <a:srgbClr val="292929"/>
                </a:solidFill>
                <a:latin typeface="Georgia"/>
                <a:ea typeface="Georgia"/>
                <a:cs typeface="Georgia"/>
                <a:sym typeface="Georgia"/>
              </a:rPr>
              <a:t>and then reconstruct the output from this representation. The code is a compact “summary” or “compression” of the input, also called the </a:t>
            </a:r>
            <a:r>
              <a:rPr lang="en-US" sz="1800" i="1" dirty="0">
                <a:solidFill>
                  <a:srgbClr val="292929"/>
                </a:solidFill>
                <a:latin typeface="Georgia"/>
                <a:ea typeface="Georgia"/>
                <a:cs typeface="Georgia"/>
                <a:sym typeface="Georgia"/>
              </a:rPr>
              <a:t>latent-space representation.</a:t>
            </a:r>
          </a:p>
          <a:p>
            <a:pPr marL="0" lvl="0" indent="0" algn="l" rtl="0">
              <a:lnSpc>
                <a:spcPct val="218181"/>
              </a:lnSpc>
              <a:spcBef>
                <a:spcPts val="1300"/>
              </a:spcBef>
              <a:spcAft>
                <a:spcPts val="0"/>
              </a:spcAft>
              <a:buClr>
                <a:schemeClr val="dk1"/>
              </a:buClr>
              <a:buSzPts val="1100"/>
              <a:buFont typeface="Arial"/>
              <a:buNone/>
            </a:pPr>
            <a:r>
              <a:rPr lang="en-US" sz="1800" dirty="0">
                <a:solidFill>
                  <a:srgbClr val="292929"/>
                </a:solidFill>
                <a:latin typeface="Georgia"/>
                <a:ea typeface="Georgia"/>
                <a:cs typeface="Georgia"/>
                <a:sym typeface="Georgia"/>
              </a:rPr>
              <a:t>An autoencoder consists of 3 components: encoder, code and decoder. The encoder compresses the input and produces the code, the decoder then reconstructs the input only using this code.</a:t>
            </a:r>
            <a:endParaRPr sz="1800" dirty="0">
              <a:solidFill>
                <a:srgbClr val="292929"/>
              </a:solidFill>
              <a:latin typeface="Georgia"/>
              <a:ea typeface="Georgia"/>
              <a:cs typeface="Georgia"/>
              <a:sym typeface="Georgia"/>
            </a:endParaRPr>
          </a:p>
          <a:p>
            <a:pPr marL="0" lvl="0" indent="0" algn="l" rtl="0">
              <a:spcBef>
                <a:spcPts val="1000"/>
              </a:spcBef>
              <a:spcAft>
                <a:spcPts val="0"/>
              </a:spcAft>
              <a:buNone/>
            </a:pP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152c663e9fd_0_4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32" name="Google Shape;332;g152c663e9fd_0_4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92500" lnSpcReduction="20000"/>
          </a:bodyPr>
          <a:lstStyle/>
          <a:p>
            <a:pPr marL="0" lvl="0" indent="0" algn="l" rtl="0">
              <a:lnSpc>
                <a:spcPct val="218181"/>
              </a:lnSpc>
              <a:spcBef>
                <a:spcPts val="3000"/>
              </a:spcBef>
              <a:spcAft>
                <a:spcPts val="0"/>
              </a:spcAft>
              <a:buClr>
                <a:schemeClr val="dk1"/>
              </a:buClr>
              <a:buSzPct val="73333"/>
              <a:buFont typeface="Arial"/>
              <a:buNone/>
            </a:pPr>
            <a:r>
              <a:rPr lang="en-US" sz="1500">
                <a:solidFill>
                  <a:srgbClr val="292929"/>
                </a:solidFill>
                <a:latin typeface="Georgia"/>
                <a:ea typeface="Georgia"/>
                <a:cs typeface="Georgia"/>
                <a:sym typeface="Georgia"/>
              </a:rPr>
              <a:t>Autoencoders are mainly a dimensionality reduction (or compression) algorithm with a couple of important properties:</a:t>
            </a:r>
            <a:endParaRPr sz="1500">
              <a:solidFill>
                <a:srgbClr val="292929"/>
              </a:solidFill>
              <a:latin typeface="Georgia"/>
              <a:ea typeface="Georgia"/>
              <a:cs typeface="Georgia"/>
              <a:sym typeface="Georgia"/>
            </a:endParaRPr>
          </a:p>
          <a:p>
            <a:pPr marL="749300" lvl="0" indent="-309562" algn="l" rtl="0">
              <a:lnSpc>
                <a:spcPct val="190909"/>
              </a:lnSpc>
              <a:spcBef>
                <a:spcPts val="3200"/>
              </a:spcBef>
              <a:spcAft>
                <a:spcPts val="0"/>
              </a:spcAft>
              <a:buClr>
                <a:srgbClr val="292929"/>
              </a:buClr>
              <a:buSzPct val="100000"/>
              <a:buFont typeface="Georgia"/>
              <a:buChar char="●"/>
            </a:pPr>
            <a:r>
              <a:rPr lang="en-US" sz="1500">
                <a:solidFill>
                  <a:srgbClr val="292929"/>
                </a:solidFill>
                <a:latin typeface="Georgia"/>
                <a:ea typeface="Georgia"/>
                <a:cs typeface="Georgia"/>
                <a:sym typeface="Georgia"/>
              </a:rPr>
              <a:t>Data-specific: Autoencoders are only able to meaningfully compress data similar to what they have been trained on. Since they learn features specific for the given training data, they are different than a standard data compression algorithm like gzip. So we can’t expect an autoencoder trained on handwritten digits to compress landscape photos.</a:t>
            </a:r>
            <a:endParaRPr sz="1500">
              <a:solidFill>
                <a:srgbClr val="292929"/>
              </a:solidFill>
              <a:latin typeface="Georgia"/>
              <a:ea typeface="Georgia"/>
              <a:cs typeface="Georgia"/>
              <a:sym typeface="Georgia"/>
            </a:endParaRPr>
          </a:p>
          <a:p>
            <a:pPr marL="749300" lvl="0" indent="-309562" algn="l" rtl="0">
              <a:lnSpc>
                <a:spcPct val="190909"/>
              </a:lnSpc>
              <a:spcBef>
                <a:spcPts val="0"/>
              </a:spcBef>
              <a:spcAft>
                <a:spcPts val="0"/>
              </a:spcAft>
              <a:buClr>
                <a:srgbClr val="292929"/>
              </a:buClr>
              <a:buSzPct val="100000"/>
              <a:buFont typeface="Georgia"/>
              <a:buChar char="●"/>
            </a:pPr>
            <a:r>
              <a:rPr lang="en-US" sz="1500">
                <a:solidFill>
                  <a:srgbClr val="292929"/>
                </a:solidFill>
                <a:latin typeface="Georgia"/>
                <a:ea typeface="Georgia"/>
                <a:cs typeface="Georgia"/>
                <a:sym typeface="Georgia"/>
              </a:rPr>
              <a:t>Lossy: The output of the autoencoder will not be exactly the same as the input, it will be a close but degraded representation. If you want lossless compression they are not the way to go.</a:t>
            </a:r>
            <a:endParaRPr sz="1500">
              <a:solidFill>
                <a:srgbClr val="292929"/>
              </a:solidFill>
              <a:latin typeface="Georgia"/>
              <a:ea typeface="Georgia"/>
              <a:cs typeface="Georgia"/>
              <a:sym typeface="Georgia"/>
            </a:endParaRPr>
          </a:p>
          <a:p>
            <a:pPr marL="749300" lvl="0" indent="-309562" algn="l" rtl="0">
              <a:lnSpc>
                <a:spcPct val="190909"/>
              </a:lnSpc>
              <a:spcBef>
                <a:spcPts val="0"/>
              </a:spcBef>
              <a:spcAft>
                <a:spcPts val="0"/>
              </a:spcAft>
              <a:buClr>
                <a:srgbClr val="292929"/>
              </a:buClr>
              <a:buSzPct val="100000"/>
              <a:buFont typeface="Georgia"/>
              <a:buChar char="●"/>
            </a:pPr>
            <a:r>
              <a:rPr lang="en-US" sz="1500">
                <a:solidFill>
                  <a:srgbClr val="292929"/>
                </a:solidFill>
                <a:latin typeface="Georgia"/>
                <a:ea typeface="Georgia"/>
                <a:cs typeface="Georgia"/>
                <a:sym typeface="Georgia"/>
              </a:rPr>
              <a:t>Unsupervised: To train an autoencoder we don’t need to do anything fancy, just throw the raw input data at it. </a:t>
            </a:r>
            <a:r>
              <a:rPr lang="en-US" sz="1500">
                <a:solidFill>
                  <a:srgbClr val="292929"/>
                </a:solidFill>
                <a:highlight>
                  <a:srgbClr val="E9F2FD"/>
                </a:highlight>
                <a:latin typeface="Georgia"/>
                <a:ea typeface="Georgia"/>
                <a:cs typeface="Georgia"/>
                <a:sym typeface="Georgia"/>
              </a:rPr>
              <a:t>Autoencoders are considered an </a:t>
            </a:r>
            <a:r>
              <a:rPr lang="en-US" sz="1500" i="1">
                <a:solidFill>
                  <a:srgbClr val="292929"/>
                </a:solidFill>
                <a:highlight>
                  <a:srgbClr val="E9F2FD"/>
                </a:highlight>
                <a:latin typeface="Georgia"/>
                <a:ea typeface="Georgia"/>
                <a:cs typeface="Georgia"/>
                <a:sym typeface="Georgia"/>
              </a:rPr>
              <a:t>unsupervised</a:t>
            </a:r>
            <a:r>
              <a:rPr lang="en-US" sz="1500">
                <a:solidFill>
                  <a:srgbClr val="292929"/>
                </a:solidFill>
                <a:highlight>
                  <a:srgbClr val="E9F2FD"/>
                </a:highlight>
                <a:latin typeface="Georgia"/>
                <a:ea typeface="Georgia"/>
                <a:cs typeface="Georgia"/>
                <a:sym typeface="Georgia"/>
              </a:rPr>
              <a:t> learning technique since they don’t need explicit labels to train on. But to be more precise they are </a:t>
            </a:r>
            <a:r>
              <a:rPr lang="en-US" sz="1500" i="1">
                <a:solidFill>
                  <a:srgbClr val="292929"/>
                </a:solidFill>
                <a:highlight>
                  <a:srgbClr val="E9F2FD"/>
                </a:highlight>
                <a:latin typeface="Georgia"/>
                <a:ea typeface="Georgia"/>
                <a:cs typeface="Georgia"/>
                <a:sym typeface="Georgia"/>
              </a:rPr>
              <a:t>self-supervised </a:t>
            </a:r>
            <a:r>
              <a:rPr lang="en-US" sz="1500">
                <a:solidFill>
                  <a:srgbClr val="292929"/>
                </a:solidFill>
                <a:highlight>
                  <a:srgbClr val="E9F2FD"/>
                </a:highlight>
                <a:latin typeface="Georgia"/>
                <a:ea typeface="Georgia"/>
                <a:cs typeface="Georgia"/>
                <a:sym typeface="Georgia"/>
              </a:rPr>
              <a:t>because they generate their own labels from the training data.</a:t>
            </a:r>
            <a:endParaRPr sz="1500">
              <a:solidFill>
                <a:srgbClr val="292929"/>
              </a:solidFill>
              <a:highlight>
                <a:srgbClr val="E9F2FD"/>
              </a:highlight>
              <a:latin typeface="Georgia"/>
              <a:ea typeface="Georgia"/>
              <a:cs typeface="Georgia"/>
              <a:sym typeface="Georgia"/>
            </a:endParaRPr>
          </a:p>
          <a:p>
            <a:pPr marL="0" lvl="0" indent="0" algn="l" rtl="0">
              <a:lnSpc>
                <a:spcPct val="115000"/>
              </a:lnSpc>
              <a:spcBef>
                <a:spcPts val="0"/>
              </a:spcBef>
              <a:spcAft>
                <a:spcPts val="0"/>
              </a:spcAft>
              <a:buClr>
                <a:schemeClr val="dk1"/>
              </a:buClr>
              <a:buSzPct val="100000"/>
              <a:buFont typeface="Arial"/>
              <a:buNone/>
            </a:pPr>
            <a:endParaRPr sz="1100">
              <a:latin typeface="Arial"/>
              <a:ea typeface="Arial"/>
              <a:cs typeface="Arial"/>
              <a:sym typeface="Arial"/>
            </a:endParaRPr>
          </a:p>
          <a:p>
            <a:pPr marL="0" lvl="0" indent="0" algn="l" rtl="0">
              <a:spcBef>
                <a:spcPts val="100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152c663e9fd_0_5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lnSpc>
                <a:spcPct val="91304"/>
              </a:lnSpc>
              <a:spcBef>
                <a:spcPts val="7200"/>
              </a:spcBef>
              <a:spcAft>
                <a:spcPts val="0"/>
              </a:spcAft>
              <a:buClr>
                <a:schemeClr val="dk1"/>
              </a:buClr>
              <a:buSzPts val="1100"/>
              <a:buFont typeface="Arial"/>
              <a:buNone/>
            </a:pPr>
            <a:r>
              <a:rPr lang="en-US" sz="1650" b="1">
                <a:solidFill>
                  <a:srgbClr val="292929"/>
                </a:solidFill>
                <a:latin typeface="Helvetica Neue"/>
                <a:ea typeface="Helvetica Neue"/>
                <a:cs typeface="Helvetica Neue"/>
                <a:sym typeface="Helvetica Neue"/>
              </a:rPr>
              <a:t>Denoising Autoencoders</a:t>
            </a:r>
            <a:endParaRPr/>
          </a:p>
        </p:txBody>
      </p:sp>
      <p:sp>
        <p:nvSpPr>
          <p:cNvPr id="339" name="Google Shape;339;g152c663e9fd_0_5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lnSpc>
                <a:spcPct val="218181"/>
              </a:lnSpc>
              <a:spcBef>
                <a:spcPts val="1300"/>
              </a:spcBef>
              <a:spcAft>
                <a:spcPts val="0"/>
              </a:spcAft>
              <a:buClr>
                <a:schemeClr val="dk1"/>
              </a:buClr>
              <a:buSzPts val="1100"/>
              <a:buFont typeface="Arial"/>
              <a:buNone/>
            </a:pPr>
            <a:r>
              <a:rPr lang="en-US" sz="1500" dirty="0">
                <a:solidFill>
                  <a:srgbClr val="292929"/>
                </a:solidFill>
                <a:latin typeface="Georgia"/>
                <a:ea typeface="Georgia"/>
                <a:cs typeface="Georgia"/>
                <a:sym typeface="Georgia"/>
              </a:rPr>
              <a:t>Keeping the code layer small forced our autoencoder to learn an intelligent representation of the data. There is another way to force the autoencoder to learn useful features, which is adding random noise to its inputs and making it recover the original noise-free data. This way the autoencoder can’t simply copy the input to its output because the input also contains random noise. We are asking it to subtract the noise and produce the underlying meaningful data. This is called a </a:t>
            </a:r>
            <a:r>
              <a:rPr lang="en-US" sz="1500" i="1" dirty="0">
                <a:solidFill>
                  <a:srgbClr val="292929"/>
                </a:solidFill>
                <a:latin typeface="Georgia"/>
                <a:ea typeface="Georgia"/>
                <a:cs typeface="Georgia"/>
                <a:sym typeface="Georgia"/>
              </a:rPr>
              <a:t>denoising autoencoder.</a:t>
            </a:r>
            <a:endParaRPr sz="1500" i="1" dirty="0">
              <a:solidFill>
                <a:srgbClr val="292929"/>
              </a:solidFill>
              <a:latin typeface="Georgia"/>
              <a:ea typeface="Georgia"/>
              <a:cs typeface="Georgia"/>
              <a:sym typeface="Georgia"/>
            </a:endParaRPr>
          </a:p>
          <a:p>
            <a:pPr marL="0" lvl="0" indent="0" algn="l" rtl="0">
              <a:spcBef>
                <a:spcPts val="100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Example </a:t>
            </a:r>
            <a:endParaRPr/>
          </a:p>
        </p:txBody>
      </p:sp>
      <p:pic>
        <p:nvPicPr>
          <p:cNvPr id="107" name="Google Shape;107;p5" descr="https://miro.medium.com/max/963/1*1qf4VBOqSuLFFTFGHEVWJw.png"/>
          <p:cNvPicPr preferRelativeResize="0">
            <a:picLocks noGrp="1"/>
          </p:cNvPicPr>
          <p:nvPr>
            <p:ph type="body" idx="1"/>
          </p:nvPr>
        </p:nvPicPr>
        <p:blipFill rotWithShape="1">
          <a:blip r:embed="rId3">
            <a:alphaModFix/>
          </a:blip>
          <a:srcRect/>
          <a:stretch/>
        </p:blipFill>
        <p:spPr>
          <a:xfrm>
            <a:off x="365178" y="2086084"/>
            <a:ext cx="11461643" cy="431471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g152c663e9fd_0_5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47" name="Google Shape;347;g152c663e9fd_0_56"/>
          <p:cNvPicPr preferRelativeResize="0"/>
          <p:nvPr/>
        </p:nvPicPr>
        <p:blipFill>
          <a:blip r:embed="rId3">
            <a:alphaModFix/>
          </a:blip>
          <a:stretch>
            <a:fillRect/>
          </a:stretch>
        </p:blipFill>
        <p:spPr>
          <a:xfrm>
            <a:off x="666750" y="1009650"/>
            <a:ext cx="10858500" cy="483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52c663e9fd_0_6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dirty="0"/>
          </a:p>
        </p:txBody>
      </p:sp>
      <p:sp>
        <p:nvSpPr>
          <p:cNvPr id="354" name="Google Shape;354;g152c663e9fd_0_6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1500">
                <a:solidFill>
                  <a:srgbClr val="292929"/>
                </a:solidFill>
                <a:highlight>
                  <a:srgbClr val="FFFFFF"/>
                </a:highlight>
                <a:latin typeface="Georgia"/>
                <a:ea typeface="Georgia"/>
                <a:cs typeface="Georgia"/>
                <a:sym typeface="Georgia"/>
              </a:rPr>
              <a:t>The top row contains the original images. We add random Gaussian noise to them and the noisy data becomes the input to the autoencoder. The autoencoder doesn’t see the original image at all. But then we expect the autoencoder to regenerate the noise-free original image.</a:t>
            </a:r>
            <a:endParaRPr sz="1500">
              <a:solidFill>
                <a:srgbClr val="292929"/>
              </a:solidFill>
              <a:highlight>
                <a:srgbClr val="FFFFFF"/>
              </a:highlight>
              <a:latin typeface="Georgia"/>
              <a:ea typeface="Georgia"/>
              <a:cs typeface="Georgia"/>
              <a:sym typeface="Georgia"/>
            </a:endParaRPr>
          </a:p>
          <a:p>
            <a:pPr marL="0" lvl="0" indent="0" algn="l" rtl="0">
              <a:spcBef>
                <a:spcPts val="1000"/>
              </a:spcBef>
              <a:spcAft>
                <a:spcPts val="0"/>
              </a:spcAft>
              <a:buNone/>
            </a:pPr>
            <a:endParaRPr sz="1500">
              <a:solidFill>
                <a:srgbClr val="292929"/>
              </a:solidFill>
              <a:highlight>
                <a:srgbClr val="FFFFFF"/>
              </a:highlight>
              <a:latin typeface="Georgia"/>
              <a:ea typeface="Georgia"/>
              <a:cs typeface="Georgia"/>
              <a:sym typeface="Georgia"/>
            </a:endParaRPr>
          </a:p>
        </p:txBody>
      </p:sp>
      <p:pic>
        <p:nvPicPr>
          <p:cNvPr id="355" name="Google Shape;355;g152c663e9fd_0_66"/>
          <p:cNvPicPr preferRelativeResize="0"/>
          <p:nvPr/>
        </p:nvPicPr>
        <p:blipFill>
          <a:blip r:embed="rId3">
            <a:alphaModFix/>
          </a:blip>
          <a:stretch>
            <a:fillRect/>
          </a:stretch>
        </p:blipFill>
        <p:spPr>
          <a:xfrm>
            <a:off x="103695" y="2978140"/>
            <a:ext cx="12192000" cy="254198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152c663e9fd_0_7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62" name="Google Shape;362;g152c663e9fd_0_7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63" name="Google Shape;363;g152c663e9fd_0_74"/>
          <p:cNvPicPr preferRelativeResize="0"/>
          <p:nvPr/>
        </p:nvPicPr>
        <p:blipFill>
          <a:blip r:embed="rId3">
            <a:alphaModFix/>
          </a:blip>
          <a:stretch>
            <a:fillRect/>
          </a:stretch>
        </p:blipFill>
        <p:spPr>
          <a:xfrm>
            <a:off x="1059101" y="0"/>
            <a:ext cx="10073798" cy="6858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19E6-34A2-4D99-D66F-C69D063DCCA6}"/>
              </a:ext>
            </a:extLst>
          </p:cNvPr>
          <p:cNvSpPr>
            <a:spLocks noGrp="1"/>
          </p:cNvSpPr>
          <p:nvPr>
            <p:ph type="title"/>
          </p:nvPr>
        </p:nvSpPr>
        <p:spPr/>
        <p:txBody>
          <a:bodyPr/>
          <a:lstStyle/>
          <a:p>
            <a:r>
              <a:rPr lang="en-IN" dirty="0"/>
              <a:t>Image Reconstruction</a:t>
            </a:r>
          </a:p>
        </p:txBody>
      </p:sp>
      <p:pic>
        <p:nvPicPr>
          <p:cNvPr id="5" name="Picture 4">
            <a:extLst>
              <a:ext uri="{FF2B5EF4-FFF2-40B4-BE49-F238E27FC236}">
                <a16:creationId xmlns:a16="http://schemas.microsoft.com/office/drawing/2014/main" id="{2D4DE7BE-DFF3-4D13-F45D-2670FB0E510C}"/>
              </a:ext>
            </a:extLst>
          </p:cNvPr>
          <p:cNvPicPr>
            <a:picLocks noChangeAspect="1"/>
          </p:cNvPicPr>
          <p:nvPr/>
        </p:nvPicPr>
        <p:blipFill>
          <a:blip r:embed="rId2"/>
          <a:stretch>
            <a:fillRect/>
          </a:stretch>
        </p:blipFill>
        <p:spPr>
          <a:xfrm>
            <a:off x="2290762" y="1901825"/>
            <a:ext cx="7153275" cy="4591050"/>
          </a:xfrm>
          <a:prstGeom prst="rect">
            <a:avLst/>
          </a:prstGeom>
        </p:spPr>
      </p:pic>
    </p:spTree>
    <p:extLst>
      <p:ext uri="{BB962C8B-B14F-4D97-AF65-F5344CB8AC3E}">
        <p14:creationId xmlns:p14="http://schemas.microsoft.com/office/powerpoint/2010/main" val="586579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45D6-C028-814B-675F-DA55C56F0745}"/>
              </a:ext>
            </a:extLst>
          </p:cNvPr>
          <p:cNvSpPr>
            <a:spLocks noGrp="1"/>
          </p:cNvSpPr>
          <p:nvPr>
            <p:ph type="title"/>
          </p:nvPr>
        </p:nvSpPr>
        <p:spPr/>
        <p:txBody>
          <a:bodyPr/>
          <a:lstStyle/>
          <a:p>
            <a:r>
              <a:rPr lang="en-IN" dirty="0"/>
              <a:t>Image Colorization</a:t>
            </a:r>
          </a:p>
        </p:txBody>
      </p:sp>
      <p:pic>
        <p:nvPicPr>
          <p:cNvPr id="5" name="Picture 4">
            <a:extLst>
              <a:ext uri="{FF2B5EF4-FFF2-40B4-BE49-F238E27FC236}">
                <a16:creationId xmlns:a16="http://schemas.microsoft.com/office/drawing/2014/main" id="{6B8DD79D-F400-A329-F249-C0DD573C2170}"/>
              </a:ext>
            </a:extLst>
          </p:cNvPr>
          <p:cNvPicPr>
            <a:picLocks noChangeAspect="1"/>
          </p:cNvPicPr>
          <p:nvPr/>
        </p:nvPicPr>
        <p:blipFill>
          <a:blip r:embed="rId2"/>
          <a:stretch>
            <a:fillRect/>
          </a:stretch>
        </p:blipFill>
        <p:spPr>
          <a:xfrm>
            <a:off x="2643187" y="2069647"/>
            <a:ext cx="6905625" cy="4286250"/>
          </a:xfrm>
          <a:prstGeom prst="rect">
            <a:avLst/>
          </a:prstGeom>
        </p:spPr>
      </p:pic>
    </p:spTree>
    <p:extLst>
      <p:ext uri="{BB962C8B-B14F-4D97-AF65-F5344CB8AC3E}">
        <p14:creationId xmlns:p14="http://schemas.microsoft.com/office/powerpoint/2010/main" val="2895035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Sparse Autoencoders</a:t>
            </a:r>
            <a:br>
              <a:rPr lang="en-US"/>
            </a:br>
            <a:endParaRPr/>
          </a:p>
        </p:txBody>
      </p:sp>
      <p:sp>
        <p:nvSpPr>
          <p:cNvPr id="369" name="Google Shape;369;p25"/>
          <p:cNvSpPr txBox="1">
            <a:spLocks noGrp="1"/>
          </p:cNvSpPr>
          <p:nvPr>
            <p:ph type="body" idx="1"/>
          </p:nvPr>
        </p:nvSpPr>
        <p:spPr>
          <a:xfrm>
            <a:off x="192911" y="1227701"/>
            <a:ext cx="11806177" cy="2243137"/>
          </a:xfrm>
          <a:prstGeom prst="rect">
            <a:avLst/>
          </a:prstGeom>
          <a:noFill/>
          <a:ln>
            <a:noFill/>
          </a:ln>
        </p:spPr>
        <p:txBody>
          <a:bodyPr spcFirstLastPara="1" wrap="square" lIns="91425" tIns="45700" rIns="91425" bIns="45700" anchor="t" anchorCtr="0">
            <a:normAutofit fontScale="85000" lnSpcReduction="10000"/>
          </a:bodyPr>
          <a:lstStyle/>
          <a:p>
            <a:pPr marL="228600" lvl="0" indent="-201930" algn="just" rtl="0">
              <a:lnSpc>
                <a:spcPct val="90000"/>
              </a:lnSpc>
              <a:spcBef>
                <a:spcPts val="0"/>
              </a:spcBef>
              <a:spcAft>
                <a:spcPts val="0"/>
              </a:spcAft>
              <a:buClr>
                <a:schemeClr val="dk1"/>
              </a:buClr>
              <a:buSzPct val="100000"/>
              <a:buChar char="•"/>
            </a:pPr>
            <a:r>
              <a:rPr lang="en-US" dirty="0"/>
              <a:t>Sparse autoencoders offer us an alternative method for introducing an information bottleneck </a:t>
            </a:r>
            <a:r>
              <a:rPr lang="en-US" b="1" dirty="0"/>
              <a:t>without requiring a reduction in the number of nodes</a:t>
            </a:r>
            <a:r>
              <a:rPr lang="en-US" dirty="0"/>
              <a:t> at our hidden layers.</a:t>
            </a:r>
            <a:endParaRPr dirty="0"/>
          </a:p>
          <a:p>
            <a:pPr marL="228600" lvl="0" indent="-201930" algn="just" rtl="0">
              <a:lnSpc>
                <a:spcPct val="90000"/>
              </a:lnSpc>
              <a:spcBef>
                <a:spcPts val="1000"/>
              </a:spcBef>
              <a:spcAft>
                <a:spcPts val="0"/>
              </a:spcAft>
              <a:buClr>
                <a:schemeClr val="dk1"/>
              </a:buClr>
              <a:buSzPct val="100000"/>
              <a:buChar char="•"/>
            </a:pPr>
            <a:r>
              <a:rPr lang="en-US" dirty="0"/>
              <a:t> Instead, we’ll construct our loss function such that we penalize activations within a layer.</a:t>
            </a:r>
            <a:endParaRPr dirty="0"/>
          </a:p>
          <a:p>
            <a:pPr marL="228600" lvl="0" indent="-147955" algn="just" rtl="0">
              <a:lnSpc>
                <a:spcPct val="90000"/>
              </a:lnSpc>
              <a:spcBef>
                <a:spcPts val="1000"/>
              </a:spcBef>
              <a:spcAft>
                <a:spcPts val="0"/>
              </a:spcAft>
              <a:buSzPct val="64285"/>
              <a:buChar char="•"/>
            </a:pPr>
            <a:r>
              <a:rPr lang="en-US" b="1" dirty="0">
                <a:hlinkClick r:id="rId3"/>
              </a:rPr>
              <a:t>https://towardsdatascience.com/sparse-autoencoder-neural-networks-how-to-utilise-sparsity-for-robust-information-encoding-6aa9ff542bc9</a:t>
            </a:r>
            <a:r>
              <a:rPr lang="en-US" b="1" dirty="0"/>
              <a:t> </a:t>
            </a:r>
            <a:endParaRPr b="1" dirty="0"/>
          </a:p>
          <a:p>
            <a:pPr marL="228600" lvl="0" indent="-50800" algn="l" rtl="0">
              <a:lnSpc>
                <a:spcPct val="90000"/>
              </a:lnSpc>
              <a:spcBef>
                <a:spcPts val="1000"/>
              </a:spcBef>
              <a:spcAft>
                <a:spcPts val="0"/>
              </a:spcAft>
              <a:buClr>
                <a:schemeClr val="dk1"/>
              </a:buClr>
              <a:buSzPct val="100000"/>
              <a:buNone/>
            </a:pPr>
            <a:endParaRPr dirty="0"/>
          </a:p>
        </p:txBody>
      </p:sp>
      <p:pic>
        <p:nvPicPr>
          <p:cNvPr id="370" name="Google Shape;370;p25" descr="Autoencoders Tutorial - Sparse Autoencoders"/>
          <p:cNvPicPr preferRelativeResize="0"/>
          <p:nvPr/>
        </p:nvPicPr>
        <p:blipFill rotWithShape="1">
          <a:blip r:embed="rId4">
            <a:alphaModFix/>
          </a:blip>
          <a:srcRect/>
          <a:stretch/>
        </p:blipFill>
        <p:spPr>
          <a:xfrm>
            <a:off x="2395019" y="3470838"/>
            <a:ext cx="7015199" cy="326562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6"/>
          <p:cNvSpPr txBox="1">
            <a:spLocks noGrp="1"/>
          </p:cNvSpPr>
          <p:nvPr>
            <p:ph type="title"/>
          </p:nvPr>
        </p:nvSpPr>
        <p:spPr>
          <a:xfrm>
            <a:off x="856307" y="211217"/>
            <a:ext cx="10515600" cy="50400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b="1"/>
              <a:t>Sparse Autoencoder</a:t>
            </a:r>
            <a:endParaRPr b="1"/>
          </a:p>
        </p:txBody>
      </p:sp>
      <p:sp>
        <p:nvSpPr>
          <p:cNvPr id="376" name="Google Shape;376;p26"/>
          <p:cNvSpPr txBox="1">
            <a:spLocks noGrp="1"/>
          </p:cNvSpPr>
          <p:nvPr>
            <p:ph type="body" idx="1"/>
          </p:nvPr>
        </p:nvSpPr>
        <p:spPr>
          <a:xfrm>
            <a:off x="1" y="715226"/>
            <a:ext cx="12086376" cy="5966232"/>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en-US"/>
              <a:t>A sparse autoencoder is simply an autoencoder whose training criterion involves a</a:t>
            </a:r>
            <a:r>
              <a:rPr lang="en-US" b="1"/>
              <a:t> sparsity penalty</a:t>
            </a:r>
            <a:r>
              <a:rPr lang="en-US"/>
              <a:t>. </a:t>
            </a:r>
            <a:endParaRPr/>
          </a:p>
          <a:p>
            <a:pPr marL="228600" lvl="0" indent="-228600" algn="just" rtl="0">
              <a:lnSpc>
                <a:spcPct val="90000"/>
              </a:lnSpc>
              <a:spcBef>
                <a:spcPts val="1000"/>
              </a:spcBef>
              <a:spcAft>
                <a:spcPts val="0"/>
              </a:spcAft>
              <a:buClr>
                <a:schemeClr val="dk1"/>
              </a:buClr>
              <a:buSzPts val="2800"/>
              <a:buChar char="•"/>
            </a:pPr>
            <a:r>
              <a:rPr lang="en-US"/>
              <a:t>In most cases, we would construct our loss function by penalizing </a:t>
            </a:r>
            <a:r>
              <a:rPr lang="en-US" b="1"/>
              <a:t>activations </a:t>
            </a:r>
            <a:r>
              <a:rPr lang="en-US"/>
              <a:t>of hidden layers so that only a few nodes are encouraged to activate when a single sample is fed into the network.</a:t>
            </a:r>
            <a:endParaRPr/>
          </a:p>
          <a:p>
            <a:pPr marL="228600" lvl="0" indent="-228600" algn="just" rtl="0">
              <a:lnSpc>
                <a:spcPct val="90000"/>
              </a:lnSpc>
              <a:spcBef>
                <a:spcPts val="1000"/>
              </a:spcBef>
              <a:spcAft>
                <a:spcPts val="0"/>
              </a:spcAft>
              <a:buClr>
                <a:schemeClr val="dk1"/>
              </a:buClr>
              <a:buSzPts val="2800"/>
              <a:buChar char="•"/>
            </a:pPr>
            <a:r>
              <a:rPr lang="en-US"/>
              <a:t>The intuition behind this method is that, for example, if a man claims to be an expert in mathematics, computer science, psychology, and classical music, he might be just learning some quite </a:t>
            </a:r>
            <a:r>
              <a:rPr lang="en-US" b="1"/>
              <a:t>shallow knowledge </a:t>
            </a:r>
            <a:r>
              <a:rPr lang="en-US"/>
              <a:t>in these subjects. </a:t>
            </a:r>
            <a:endParaRPr/>
          </a:p>
          <a:p>
            <a:pPr marL="228600" lvl="0" indent="-228600" algn="just" rtl="0">
              <a:lnSpc>
                <a:spcPct val="90000"/>
              </a:lnSpc>
              <a:spcBef>
                <a:spcPts val="1000"/>
              </a:spcBef>
              <a:spcAft>
                <a:spcPts val="0"/>
              </a:spcAft>
              <a:buClr>
                <a:schemeClr val="dk1"/>
              </a:buClr>
              <a:buSzPts val="2800"/>
              <a:buChar char="•"/>
            </a:pPr>
            <a:r>
              <a:rPr lang="en-US"/>
              <a:t>However, if he only claims to be devoted to mathematics, we would like to anticipate some </a:t>
            </a:r>
            <a:r>
              <a:rPr lang="en-US" b="1"/>
              <a:t>useful insights</a:t>
            </a:r>
            <a:r>
              <a:rPr lang="en-US"/>
              <a:t> from him. </a:t>
            </a:r>
            <a:endParaRPr/>
          </a:p>
          <a:p>
            <a:pPr marL="228600" lvl="0" indent="-228600" algn="just" rtl="0">
              <a:lnSpc>
                <a:spcPct val="90000"/>
              </a:lnSpc>
              <a:spcBef>
                <a:spcPts val="1000"/>
              </a:spcBef>
              <a:spcAft>
                <a:spcPts val="0"/>
              </a:spcAft>
              <a:buClr>
                <a:schemeClr val="dk1"/>
              </a:buClr>
              <a:buSzPts val="2800"/>
              <a:buChar char="•"/>
            </a:pPr>
            <a:r>
              <a:rPr lang="en-US"/>
              <a:t>And it’s the same for autoencoders we’re training — fewer nodes activating while still keeping its performance would guarantee that the autoencoder is actually learning </a:t>
            </a:r>
            <a:r>
              <a:rPr lang="en-US" b="1"/>
              <a:t>latent representations</a:t>
            </a:r>
            <a:r>
              <a:rPr lang="en-US"/>
              <a:t> instead of redundant information in our input data.</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152c663e9fd_0_89"/>
          <p:cNvSpPr txBox="1">
            <a:spLocks noGrp="1"/>
          </p:cNvSpPr>
          <p:nvPr>
            <p:ph type="body" idx="1"/>
          </p:nvPr>
        </p:nvSpPr>
        <p:spPr>
          <a:xfrm>
            <a:off x="140775" y="111125"/>
            <a:ext cx="11962500" cy="4351200"/>
          </a:xfrm>
          <a:prstGeom prst="rect">
            <a:avLst/>
          </a:prstGeom>
        </p:spPr>
        <p:txBody>
          <a:bodyPr spcFirstLastPara="1" wrap="square" lIns="91425" tIns="45700" rIns="91425" bIns="45700" anchor="t" anchorCtr="0">
            <a:normAutofit/>
          </a:bodyPr>
          <a:lstStyle/>
          <a:p>
            <a:pPr marL="0" lvl="0" indent="0" algn="l" rtl="0">
              <a:lnSpc>
                <a:spcPct val="218181"/>
              </a:lnSpc>
              <a:spcBef>
                <a:spcPts val="3000"/>
              </a:spcBef>
              <a:spcAft>
                <a:spcPts val="0"/>
              </a:spcAft>
              <a:buNone/>
            </a:pPr>
            <a:r>
              <a:rPr lang="en-US" sz="1500">
                <a:solidFill>
                  <a:srgbClr val="292929"/>
                </a:solidFill>
                <a:latin typeface="Georgia"/>
                <a:ea typeface="Georgia"/>
                <a:cs typeface="Georgia"/>
                <a:sym typeface="Georgia"/>
              </a:rPr>
              <a:t>the goal of an SAE is the same as an Undercomplete AE, but it achieves it differently. Instead of (or in addition to) relying on fewer neurons, </a:t>
            </a:r>
            <a:r>
              <a:rPr lang="en-US" sz="1500" b="1">
                <a:solidFill>
                  <a:srgbClr val="292929"/>
                </a:solidFill>
                <a:latin typeface="Georgia"/>
                <a:ea typeface="Georgia"/>
                <a:cs typeface="Georgia"/>
                <a:sym typeface="Georgia"/>
              </a:rPr>
              <a:t>SAE uses regularisation to enforce sparsity</a:t>
            </a:r>
            <a:r>
              <a:rPr lang="en-US" sz="1500">
                <a:solidFill>
                  <a:srgbClr val="292929"/>
                </a:solidFill>
                <a:latin typeface="Georgia"/>
                <a:ea typeface="Georgia"/>
                <a:cs typeface="Georgia"/>
                <a:sym typeface="Georgia"/>
              </a:rPr>
              <a:t>.By sparsity, we mean that fewer neurons can be activated at the same time, creating an information bottleneck similar to that of Unercomplete AE. See the below illustration.</a:t>
            </a:r>
            <a:endParaRPr sz="1500">
              <a:solidFill>
                <a:srgbClr val="292929"/>
              </a:solidFill>
              <a:latin typeface="Georgia"/>
              <a:ea typeface="Georgia"/>
              <a:cs typeface="Georgia"/>
              <a:sym typeface="Georgia"/>
            </a:endParaRPr>
          </a:p>
          <a:p>
            <a:pPr marL="0" lvl="0" indent="0" algn="l" rtl="0">
              <a:lnSpc>
                <a:spcPct val="218181"/>
              </a:lnSpc>
              <a:spcBef>
                <a:spcPts val="3000"/>
              </a:spcBef>
              <a:spcAft>
                <a:spcPts val="0"/>
              </a:spcAft>
              <a:buClr>
                <a:schemeClr val="dk1"/>
              </a:buClr>
              <a:buSzPts val="1100"/>
              <a:buFont typeface="Arial"/>
              <a:buNone/>
            </a:pPr>
            <a:endParaRPr sz="1500">
              <a:solidFill>
                <a:srgbClr val="292929"/>
              </a:solidFill>
              <a:latin typeface="Georgia"/>
              <a:ea typeface="Georgia"/>
              <a:cs typeface="Georgia"/>
              <a:sym typeface="Georgia"/>
            </a:endParaRPr>
          </a:p>
          <a:p>
            <a:pPr marL="0" lvl="0" indent="0" algn="l" rtl="0">
              <a:spcBef>
                <a:spcPts val="1000"/>
              </a:spcBef>
              <a:spcAft>
                <a:spcPts val="0"/>
              </a:spcAft>
              <a:buNone/>
            </a:pPr>
            <a:endParaRPr/>
          </a:p>
        </p:txBody>
      </p:sp>
      <p:pic>
        <p:nvPicPr>
          <p:cNvPr id="383" name="Google Shape;383;g152c663e9fd_0_89"/>
          <p:cNvPicPr preferRelativeResize="0"/>
          <p:nvPr/>
        </p:nvPicPr>
        <p:blipFill>
          <a:blip r:embed="rId3">
            <a:alphaModFix/>
          </a:blip>
          <a:stretch>
            <a:fillRect/>
          </a:stretch>
        </p:blipFill>
        <p:spPr>
          <a:xfrm>
            <a:off x="1765200" y="1679750"/>
            <a:ext cx="8638025" cy="49893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5"/>
          <p:cNvSpPr txBox="1">
            <a:spLocks noGrp="1"/>
          </p:cNvSpPr>
          <p:nvPr>
            <p:ph type="title"/>
          </p:nvPr>
        </p:nvSpPr>
        <p:spPr>
          <a:xfrm>
            <a:off x="1946975" y="226325"/>
            <a:ext cx="6545100" cy="658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Variational Autoencoder</a:t>
            </a:r>
            <a:endParaRPr b="1"/>
          </a:p>
        </p:txBody>
      </p:sp>
      <p:sp>
        <p:nvSpPr>
          <p:cNvPr id="389" name="Google Shape;389;p35"/>
          <p:cNvSpPr txBox="1">
            <a:spLocks noGrp="1"/>
          </p:cNvSpPr>
          <p:nvPr>
            <p:ph type="body" idx="1"/>
          </p:nvPr>
        </p:nvSpPr>
        <p:spPr>
          <a:xfrm>
            <a:off x="259531" y="1020731"/>
            <a:ext cx="11932469" cy="5153732"/>
          </a:xfrm>
          <a:prstGeom prst="rect">
            <a:avLst/>
          </a:prstGeom>
          <a:noFill/>
          <a:ln>
            <a:noFill/>
          </a:ln>
        </p:spPr>
        <p:txBody>
          <a:bodyPr spcFirstLastPara="1" wrap="square" lIns="91425" tIns="45700" rIns="91425" bIns="45700" anchor="t" anchorCtr="0">
            <a:normAutofit/>
          </a:bodyPr>
          <a:lstStyle/>
          <a:p>
            <a:pPr marL="228600" lvl="0" indent="-203200" algn="just" rtl="0">
              <a:lnSpc>
                <a:spcPct val="90000"/>
              </a:lnSpc>
              <a:spcBef>
                <a:spcPts val="0"/>
              </a:spcBef>
              <a:spcAft>
                <a:spcPts val="0"/>
              </a:spcAft>
              <a:buClr>
                <a:schemeClr val="dk1"/>
              </a:buClr>
              <a:buSzPts val="2400"/>
              <a:buChar char="•"/>
            </a:pPr>
            <a:r>
              <a:rPr lang="en-US" sz="2400" dirty="0"/>
              <a:t>A variational autoencoder (VAE) provides a </a:t>
            </a:r>
            <a:r>
              <a:rPr lang="en-US" sz="2400" i="1" dirty="0"/>
              <a:t>probabilistic</a:t>
            </a:r>
            <a:r>
              <a:rPr lang="en-US" sz="2400" dirty="0"/>
              <a:t> manner for describing an observation in latent space. </a:t>
            </a:r>
            <a:endParaRPr sz="2400" dirty="0"/>
          </a:p>
          <a:p>
            <a:pPr marL="228600" lvl="0" indent="-203200" algn="just" rtl="0">
              <a:lnSpc>
                <a:spcPct val="90000"/>
              </a:lnSpc>
              <a:spcBef>
                <a:spcPts val="1000"/>
              </a:spcBef>
              <a:spcAft>
                <a:spcPts val="0"/>
              </a:spcAft>
              <a:buClr>
                <a:schemeClr val="dk1"/>
              </a:buClr>
              <a:buSzPts val="2400"/>
              <a:buChar char="•"/>
            </a:pPr>
            <a:r>
              <a:rPr lang="en-US" sz="2400" dirty="0"/>
              <a:t>Thus, rather than building an encoder which outputs a single value to describe each latent state attribute, we'll formulate our encoder to describe a probability distribution for each latent attribute.</a:t>
            </a:r>
            <a:endParaRPr sz="2400" dirty="0"/>
          </a:p>
          <a:p>
            <a:pPr marL="228600" lvl="0" indent="-203200" algn="just" rtl="0">
              <a:lnSpc>
                <a:spcPct val="90000"/>
              </a:lnSpc>
              <a:spcBef>
                <a:spcPts val="1000"/>
              </a:spcBef>
              <a:spcAft>
                <a:spcPts val="0"/>
              </a:spcAft>
              <a:buClr>
                <a:schemeClr val="dk1"/>
              </a:buClr>
              <a:buSzPts val="2400"/>
              <a:buChar char="•"/>
            </a:pPr>
            <a:r>
              <a:rPr lang="en-US" sz="2400" b="1" dirty="0"/>
              <a:t>Intuition</a:t>
            </a:r>
            <a:endParaRPr sz="2400" dirty="0"/>
          </a:p>
          <a:p>
            <a:pPr marL="228600" lvl="0" indent="-203200" algn="just" rtl="0">
              <a:lnSpc>
                <a:spcPct val="90000"/>
              </a:lnSpc>
              <a:spcBef>
                <a:spcPts val="1000"/>
              </a:spcBef>
              <a:spcAft>
                <a:spcPts val="0"/>
              </a:spcAft>
              <a:buClr>
                <a:schemeClr val="dk1"/>
              </a:buClr>
              <a:buSzPts val="2400"/>
              <a:buChar char="•"/>
            </a:pPr>
            <a:r>
              <a:rPr lang="en-US" sz="2400" dirty="0">
                <a:solidFill>
                  <a:srgbClr val="313B3F"/>
                </a:solidFill>
                <a:highlight>
                  <a:srgbClr val="FFFFFF"/>
                </a:highlight>
                <a:latin typeface="Georgia"/>
                <a:ea typeface="Georgia"/>
                <a:cs typeface="Georgia"/>
                <a:sym typeface="Georgia"/>
              </a:rPr>
              <a:t>To provide an example, let's suppose we've trained an autoencoder model on a large dataset of faces with a encoding dimension of 6. An ideal autoencoder will learn descriptive attributes of faces such as skin color, whether or not the person is wearing glasses, etc. in an attempt to describe an observation in some compressed representation.</a:t>
            </a:r>
            <a:endParaRPr sz="2400" dirty="0"/>
          </a:p>
          <a:p>
            <a:pPr marL="228600" lvl="0" indent="-203200" algn="just" rtl="0">
              <a:lnSpc>
                <a:spcPct val="90000"/>
              </a:lnSpc>
              <a:spcBef>
                <a:spcPts val="1000"/>
              </a:spcBef>
              <a:spcAft>
                <a:spcPts val="0"/>
              </a:spcAft>
              <a:buSzPts val="2400"/>
              <a:buChar char="•"/>
            </a:pPr>
            <a:r>
              <a:rPr lang="en-US" sz="2400" b="1" dirty="0">
                <a:hlinkClick r:id="rId3"/>
              </a:rPr>
              <a:t>https://www.jeremyjordan.me/variational-autoencoders/</a:t>
            </a:r>
            <a:r>
              <a:rPr lang="en-US" sz="2400" b="1" dirty="0"/>
              <a:t> </a:t>
            </a:r>
            <a:endParaRPr sz="2400" b="1" dirty="0"/>
          </a:p>
          <a:p>
            <a:pPr marL="228600" lvl="0" indent="-50800" algn="just" rtl="0">
              <a:lnSpc>
                <a:spcPct val="90000"/>
              </a:lnSpc>
              <a:spcBef>
                <a:spcPts val="1000"/>
              </a:spcBef>
              <a:spcAft>
                <a:spcPts val="0"/>
              </a:spcAft>
              <a:buClr>
                <a:schemeClr val="dk1"/>
              </a:buClr>
              <a:buSzPts val="2800"/>
              <a:buNone/>
            </a:pPr>
            <a:endParaRPr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What is a Variational Autoencoder (VAE)?</a:t>
            </a:r>
            <a:br>
              <a:rPr lang="en-US" b="1"/>
            </a:br>
            <a:endParaRPr b="1"/>
          </a:p>
        </p:txBody>
      </p:sp>
      <p:sp>
        <p:nvSpPr>
          <p:cNvPr id="395" name="Google Shape;395;p36"/>
          <p:cNvSpPr txBox="1">
            <a:spLocks noGrp="1"/>
          </p:cNvSpPr>
          <p:nvPr>
            <p:ph type="body" idx="1"/>
          </p:nvPr>
        </p:nvSpPr>
        <p:spPr>
          <a:xfrm>
            <a:off x="226337" y="1376126"/>
            <a:ext cx="11887200" cy="523290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Typically, the latent space </a:t>
            </a:r>
            <a:r>
              <a:rPr lang="en-US" i="1"/>
              <a:t>z</a:t>
            </a:r>
            <a:r>
              <a:rPr lang="en-US"/>
              <a:t> produced by the encoder is sparsely populated, meaning that it is difficult to predict the distribution of values in that space.</a:t>
            </a:r>
            <a:endParaRPr/>
          </a:p>
          <a:p>
            <a:pPr marL="228600" lvl="0" indent="-228600" algn="l" rtl="0">
              <a:lnSpc>
                <a:spcPct val="90000"/>
              </a:lnSpc>
              <a:spcBef>
                <a:spcPts val="1000"/>
              </a:spcBef>
              <a:spcAft>
                <a:spcPts val="0"/>
              </a:spcAft>
              <a:buClr>
                <a:schemeClr val="dk1"/>
              </a:buClr>
              <a:buSzPts val="2800"/>
              <a:buChar char="•"/>
            </a:pPr>
            <a:r>
              <a:rPr lang="en-US"/>
              <a:t>Values are scattered and space will appear to be well utilized in a 2D representation.</a:t>
            </a:r>
            <a:endParaRPr/>
          </a:p>
          <a:p>
            <a:pPr marL="228600" lvl="0" indent="-228600" algn="l" rtl="0">
              <a:lnSpc>
                <a:spcPct val="90000"/>
              </a:lnSpc>
              <a:spcBef>
                <a:spcPts val="1000"/>
              </a:spcBef>
              <a:spcAft>
                <a:spcPts val="0"/>
              </a:spcAft>
              <a:buClr>
                <a:schemeClr val="dk1"/>
              </a:buClr>
              <a:buSzPts val="2800"/>
              <a:buChar char="•"/>
            </a:pPr>
            <a:r>
              <a:rPr lang="en-US"/>
              <a:t>This is a very good property for compression systems. </a:t>
            </a:r>
            <a:endParaRPr/>
          </a:p>
          <a:p>
            <a:pPr marL="228600" lvl="0" indent="-228600" algn="l" rtl="0">
              <a:lnSpc>
                <a:spcPct val="90000"/>
              </a:lnSpc>
              <a:spcBef>
                <a:spcPts val="1000"/>
              </a:spcBef>
              <a:spcAft>
                <a:spcPts val="0"/>
              </a:spcAft>
              <a:buClr>
                <a:schemeClr val="dk1"/>
              </a:buClr>
              <a:buSzPts val="2800"/>
              <a:buChar char="•"/>
            </a:pPr>
            <a:r>
              <a:rPr lang="en-US"/>
              <a:t>However, for generating new celebrity images this sparsity is an issue because finding a latent value for which the decoder will know how to produce a valid image is almost impossible.</a:t>
            </a:r>
            <a:endParaRPr/>
          </a:p>
          <a:p>
            <a:pPr marL="228600" lvl="0" indent="-228600" algn="l" rtl="0">
              <a:lnSpc>
                <a:spcPct val="90000"/>
              </a:lnSpc>
              <a:spcBef>
                <a:spcPts val="1000"/>
              </a:spcBef>
              <a:spcAft>
                <a:spcPts val="0"/>
              </a:spcAft>
              <a:buClr>
                <a:schemeClr val="dk1"/>
              </a:buClr>
              <a:buSzPts val="2800"/>
              <a:buChar char="•"/>
            </a:pPr>
            <a:r>
              <a:rPr lang="en-US"/>
              <a:t>Furthermore, if space has gaps between clusters, and the decoder receives a variation from there, it will lack the knowledge to generate something useful.</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113" name="Google Shape;113;p6"/>
          <p:cNvPicPr preferRelativeResize="0">
            <a:picLocks noGrp="1"/>
          </p:cNvPicPr>
          <p:nvPr>
            <p:ph type="body" idx="1"/>
          </p:nvPr>
        </p:nvPicPr>
        <p:blipFill rotWithShape="1">
          <a:blip r:embed="rId3">
            <a:alphaModFix/>
          </a:blip>
          <a:srcRect b="15038"/>
          <a:stretch/>
        </p:blipFill>
        <p:spPr>
          <a:xfrm>
            <a:off x="136794" y="120681"/>
            <a:ext cx="11849994" cy="656081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Variational Autoencoder</a:t>
            </a:r>
            <a:endParaRPr/>
          </a:p>
        </p:txBody>
      </p:sp>
      <p:sp>
        <p:nvSpPr>
          <p:cNvPr id="401" name="Google Shape;401;p37"/>
          <p:cNvSpPr txBox="1">
            <a:spLocks noGrp="1"/>
          </p:cNvSpPr>
          <p:nvPr>
            <p:ph type="body" idx="1"/>
          </p:nvPr>
        </p:nvSpPr>
        <p:spPr>
          <a:xfrm>
            <a:off x="838200" y="1758950"/>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Variational Autoencoder</a:t>
            </a:r>
            <a:r>
              <a:rPr lang="en-US"/>
              <a:t> works by making the latent space more predictable, more continuous, less sparse. By forcing latent variables to become normally distributed, VAEs gain control over the latent space.</a:t>
            </a:r>
            <a:endParaRPr/>
          </a:p>
          <a:p>
            <a:pPr marL="228600" lvl="0" indent="-50800" algn="l" rtl="0">
              <a:lnSpc>
                <a:spcPct val="90000"/>
              </a:lnSpc>
              <a:spcBef>
                <a:spcPts val="1000"/>
              </a:spcBef>
              <a:spcAft>
                <a:spcPts val="0"/>
              </a:spcAft>
              <a:buClr>
                <a:schemeClr val="dk1"/>
              </a:buClr>
              <a:buSzPts val="2800"/>
              <a:buNone/>
            </a:pPr>
            <a:endParaRPr/>
          </a:p>
        </p:txBody>
      </p:sp>
      <p:pic>
        <p:nvPicPr>
          <p:cNvPr id="402" name="Google Shape;402;p37" descr="https://miro.medium.com/max/963/1*IVN69fj20RxDzMPhPKhAxA.png"/>
          <p:cNvPicPr preferRelativeResize="0"/>
          <p:nvPr/>
        </p:nvPicPr>
        <p:blipFill rotWithShape="1">
          <a:blip r:embed="rId3">
            <a:alphaModFix/>
          </a:blip>
          <a:srcRect/>
          <a:stretch/>
        </p:blipFill>
        <p:spPr>
          <a:xfrm>
            <a:off x="2265033" y="3314841"/>
            <a:ext cx="7981950" cy="347525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Variational Autoencoder-Latent Space</a:t>
            </a:r>
            <a:endParaRPr/>
          </a:p>
        </p:txBody>
      </p:sp>
      <p:sp>
        <p:nvSpPr>
          <p:cNvPr id="408" name="Google Shape;408;p38"/>
          <p:cNvSpPr txBox="1">
            <a:spLocks noGrp="1"/>
          </p:cNvSpPr>
          <p:nvPr>
            <p:ph type="body" idx="1"/>
          </p:nvPr>
        </p:nvSpPr>
        <p:spPr>
          <a:xfrm>
            <a:off x="181069" y="1690688"/>
            <a:ext cx="11742345" cy="5167312"/>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Instead of forwarding the latent values to the decoder directly, VAEs use them to calculate a mean and a standard deviation. </a:t>
            </a:r>
            <a:endParaRPr/>
          </a:p>
          <a:p>
            <a:pPr marL="228600" lvl="0" indent="-228600" algn="l" rtl="0">
              <a:lnSpc>
                <a:spcPct val="90000"/>
              </a:lnSpc>
              <a:spcBef>
                <a:spcPts val="1000"/>
              </a:spcBef>
              <a:spcAft>
                <a:spcPts val="0"/>
              </a:spcAft>
              <a:buClr>
                <a:schemeClr val="dk1"/>
              </a:buClr>
              <a:buSzPts val="2800"/>
              <a:buChar char="•"/>
            </a:pPr>
            <a:r>
              <a:rPr lang="en-US"/>
              <a:t>The input to the decoder is then sampled from the corresponding normal distribution.</a:t>
            </a:r>
            <a:endParaRPr/>
          </a:p>
          <a:p>
            <a:pPr marL="228600" lvl="0" indent="-228600" algn="l" rtl="0">
              <a:lnSpc>
                <a:spcPct val="90000"/>
              </a:lnSpc>
              <a:spcBef>
                <a:spcPts val="1000"/>
              </a:spcBef>
              <a:spcAft>
                <a:spcPts val="0"/>
              </a:spcAft>
              <a:buClr>
                <a:schemeClr val="dk1"/>
              </a:buClr>
              <a:buSzPts val="2800"/>
              <a:buChar char="•"/>
            </a:pPr>
            <a:r>
              <a:rPr lang="en-US"/>
              <a:t>During training, VAEs force this normal distribution to be as close as possible to the standard normal distribution by including the Kullback–Leibler divergence in the loss function. </a:t>
            </a:r>
            <a:endParaRPr/>
          </a:p>
          <a:p>
            <a:pPr marL="228600" lvl="0" indent="-228600" algn="l" rtl="0">
              <a:lnSpc>
                <a:spcPct val="90000"/>
              </a:lnSpc>
              <a:spcBef>
                <a:spcPts val="1000"/>
              </a:spcBef>
              <a:spcAft>
                <a:spcPts val="0"/>
              </a:spcAft>
              <a:buClr>
                <a:schemeClr val="dk1"/>
              </a:buClr>
              <a:buSzPts val="2800"/>
              <a:buChar char="•"/>
            </a:pPr>
            <a:r>
              <a:rPr lang="en-US"/>
              <a:t>VAE will be altering, or exploring variations on the faces, and not just in a random way, but in a desired, specific direction.</a:t>
            </a:r>
            <a:endParaRPr/>
          </a:p>
          <a:p>
            <a:pPr marL="0" lvl="0" indent="0" algn="l" rtl="0">
              <a:lnSpc>
                <a:spcPct val="90000"/>
              </a:lnSpc>
              <a:spcBef>
                <a:spcPts val="1000"/>
              </a:spcBef>
              <a:spcAft>
                <a:spcPts val="0"/>
              </a:spcAft>
              <a:buClr>
                <a:schemeClr val="dk1"/>
              </a:buClr>
              <a:buSzPts val="2800"/>
              <a:buNone/>
            </a:pPr>
            <a:r>
              <a:rPr lang="en-US" b="1"/>
              <a:t>Conditional Variational Autoencoders</a:t>
            </a:r>
            <a:r>
              <a:rPr lang="en-US"/>
              <a:t> allow modeling the input based on both the latent variable z and additional information such as metadata of the face (smile, glasses, skin color, etc.).</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9"/>
          <p:cNvSpPr txBox="1">
            <a:spLocks noGrp="1"/>
          </p:cNvSpPr>
          <p:nvPr>
            <p:ph type="title"/>
          </p:nvPr>
        </p:nvSpPr>
        <p:spPr>
          <a:xfrm>
            <a:off x="3422209" y="226336"/>
            <a:ext cx="5069941" cy="65859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Variational Autoencoder</a:t>
            </a:r>
            <a:endParaRPr b="1"/>
          </a:p>
        </p:txBody>
      </p:sp>
      <p:sp>
        <p:nvSpPr>
          <p:cNvPr id="415" name="Google Shape;415;p39"/>
          <p:cNvSpPr txBox="1">
            <a:spLocks noGrp="1"/>
          </p:cNvSpPr>
          <p:nvPr>
            <p:ph type="body" idx="1"/>
          </p:nvPr>
        </p:nvSpPr>
        <p:spPr>
          <a:xfrm>
            <a:off x="162961" y="884929"/>
            <a:ext cx="11932469" cy="584179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Statistical motivation</a:t>
            </a:r>
            <a:endParaRPr/>
          </a:p>
          <a:p>
            <a:pPr marL="228600" lvl="0" indent="-228600" algn="l" rtl="0">
              <a:lnSpc>
                <a:spcPct val="90000"/>
              </a:lnSpc>
              <a:spcBef>
                <a:spcPts val="1000"/>
              </a:spcBef>
              <a:spcAft>
                <a:spcPts val="0"/>
              </a:spcAft>
              <a:buClr>
                <a:schemeClr val="dk1"/>
              </a:buClr>
              <a:buSzPts val="2800"/>
              <a:buChar char="•"/>
            </a:pPr>
            <a:r>
              <a:rPr lang="en-US"/>
              <a:t>Suppose that there exists some hidden variable z which generates an observation x.</a:t>
            </a:r>
            <a:endParaRPr/>
          </a:p>
          <a:p>
            <a:pPr marL="228600" lvl="0" indent="-228600" algn="l" rtl="0">
              <a:lnSpc>
                <a:spcPct val="90000"/>
              </a:lnSpc>
              <a:spcBef>
                <a:spcPts val="1000"/>
              </a:spcBef>
              <a:spcAft>
                <a:spcPts val="0"/>
              </a:spcAft>
              <a:buClr>
                <a:schemeClr val="dk1"/>
              </a:buClr>
              <a:buSzPts val="2800"/>
              <a:buChar char="•"/>
            </a:pPr>
            <a:r>
              <a:rPr lang="en-US"/>
              <a:t>We can only see x, but we would like to infer the characteristics of z. In other words, we’d like to compute p(z|x).</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t>Unfortunately, computing p(x) is quite difficult.</a:t>
            </a:r>
            <a:endParaRPr/>
          </a:p>
          <a:p>
            <a:pPr marL="0" lvl="0" indent="0" algn="l" rtl="0">
              <a:lnSpc>
                <a:spcPct val="90000"/>
              </a:lnSpc>
              <a:spcBef>
                <a:spcPts val="1000"/>
              </a:spcBef>
              <a:spcAft>
                <a:spcPts val="0"/>
              </a:spcAft>
              <a:buClr>
                <a:schemeClr val="dk1"/>
              </a:buClr>
              <a:buSzPts val="2800"/>
              <a:buNone/>
            </a:pPr>
            <a:endParaRPr/>
          </a:p>
        </p:txBody>
      </p:sp>
      <p:pic>
        <p:nvPicPr>
          <p:cNvPr id="416" name="Google Shape;416;p39" descr="Screen-Shot-2018-03-17-at-1.31.39-PM"/>
          <p:cNvPicPr preferRelativeResize="0"/>
          <p:nvPr/>
        </p:nvPicPr>
        <p:blipFill rotWithShape="1">
          <a:blip r:embed="rId3">
            <a:alphaModFix/>
          </a:blip>
          <a:srcRect l="37710" t="18717" r="41411" b="22850"/>
          <a:stretch/>
        </p:blipFill>
        <p:spPr>
          <a:xfrm>
            <a:off x="10633798" y="121920"/>
            <a:ext cx="1117600" cy="2153920"/>
          </a:xfrm>
          <a:prstGeom prst="rect">
            <a:avLst/>
          </a:prstGeom>
          <a:noFill/>
          <a:ln>
            <a:noFill/>
          </a:ln>
        </p:spPr>
      </p:pic>
      <p:pic>
        <p:nvPicPr>
          <p:cNvPr id="417" name="Google Shape;417;p39"/>
          <p:cNvPicPr preferRelativeResize="0"/>
          <p:nvPr/>
        </p:nvPicPr>
        <p:blipFill rotWithShape="1">
          <a:blip r:embed="rId4">
            <a:alphaModFix/>
          </a:blip>
          <a:srcRect l="41666" t="36222" r="42763" b="55879"/>
          <a:stretch/>
        </p:blipFill>
        <p:spPr>
          <a:xfrm>
            <a:off x="3281823" y="3361965"/>
            <a:ext cx="2933782" cy="837201"/>
          </a:xfrm>
          <a:prstGeom prst="rect">
            <a:avLst/>
          </a:prstGeom>
          <a:noFill/>
          <a:ln>
            <a:noFill/>
          </a:ln>
        </p:spPr>
      </p:pic>
      <p:pic>
        <p:nvPicPr>
          <p:cNvPr id="418" name="Google Shape;418;p39"/>
          <p:cNvPicPr preferRelativeResize="0"/>
          <p:nvPr/>
        </p:nvPicPr>
        <p:blipFill rotWithShape="1">
          <a:blip r:embed="rId4">
            <a:alphaModFix/>
          </a:blip>
          <a:srcRect l="39441" t="55691" r="40874" b="34000"/>
          <a:stretch/>
        </p:blipFill>
        <p:spPr>
          <a:xfrm>
            <a:off x="2841585" y="4962175"/>
            <a:ext cx="3599726" cy="106043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0"/>
          <p:cNvSpPr txBox="1">
            <a:spLocks noGrp="1"/>
          </p:cNvSpPr>
          <p:nvPr>
            <p:ph type="title"/>
          </p:nvPr>
        </p:nvSpPr>
        <p:spPr>
          <a:xfrm>
            <a:off x="3422209" y="226336"/>
            <a:ext cx="5069941" cy="65859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Variational Autoencoder</a:t>
            </a:r>
            <a:endParaRPr b="1"/>
          </a:p>
        </p:txBody>
      </p:sp>
      <p:sp>
        <p:nvSpPr>
          <p:cNvPr id="424" name="Google Shape;424;p40"/>
          <p:cNvSpPr txBox="1">
            <a:spLocks noGrp="1"/>
          </p:cNvSpPr>
          <p:nvPr>
            <p:ph type="body" idx="1"/>
          </p:nvPr>
        </p:nvSpPr>
        <p:spPr>
          <a:xfrm>
            <a:off x="162961" y="884929"/>
            <a:ext cx="11932469" cy="584179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To revisit our graphical model, we can use q to infer the possible hidden variables (ie. latent state) which was used to generate an observation. We can further construct this model into a neural network architecture where the encoder model learns a mapping from x to z and the decoder model learns a mapping from z back to x.</a:t>
            </a:r>
            <a:endParaRPr/>
          </a:p>
        </p:txBody>
      </p:sp>
      <p:pic>
        <p:nvPicPr>
          <p:cNvPr id="425" name="Google Shape;425;p40" descr="Screen-Shot-2018-03-17-at-11.31.15-PM"/>
          <p:cNvPicPr preferRelativeResize="0"/>
          <p:nvPr/>
        </p:nvPicPr>
        <p:blipFill rotWithShape="1">
          <a:blip r:embed="rId3">
            <a:alphaModFix/>
          </a:blip>
          <a:srcRect/>
          <a:stretch/>
        </p:blipFill>
        <p:spPr>
          <a:xfrm>
            <a:off x="2897399" y="2865485"/>
            <a:ext cx="8826838" cy="368017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1"/>
          <p:cNvSpPr txBox="1">
            <a:spLocks noGrp="1"/>
          </p:cNvSpPr>
          <p:nvPr>
            <p:ph type="title"/>
          </p:nvPr>
        </p:nvSpPr>
        <p:spPr>
          <a:xfrm>
            <a:off x="2639505" y="226336"/>
            <a:ext cx="5852645" cy="65859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dirty="0"/>
              <a:t>Variational Autoencoder</a:t>
            </a:r>
            <a:endParaRPr b="1" dirty="0"/>
          </a:p>
        </p:txBody>
      </p:sp>
      <p:sp>
        <p:nvSpPr>
          <p:cNvPr id="431" name="Google Shape;431;p41"/>
          <p:cNvSpPr txBox="1">
            <a:spLocks noGrp="1"/>
          </p:cNvSpPr>
          <p:nvPr>
            <p:ph type="body" idx="1"/>
          </p:nvPr>
        </p:nvSpPr>
        <p:spPr>
          <a:xfrm>
            <a:off x="162961" y="884929"/>
            <a:ext cx="11932469" cy="5841796"/>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en-US"/>
              <a:t>Rather than directly outputting values for the latent state as we would in a standard autoencoder, the encoder model of a VAE will output parameters describing a distribution for each dimension in the latent space. </a:t>
            </a:r>
            <a:endParaRPr/>
          </a:p>
          <a:p>
            <a:pPr marL="228600" lvl="0" indent="-228600" algn="just" rtl="0">
              <a:lnSpc>
                <a:spcPct val="90000"/>
              </a:lnSpc>
              <a:spcBef>
                <a:spcPts val="1000"/>
              </a:spcBef>
              <a:spcAft>
                <a:spcPts val="0"/>
              </a:spcAft>
              <a:buClr>
                <a:schemeClr val="dk1"/>
              </a:buClr>
              <a:buSzPts val="2800"/>
              <a:buChar char="•"/>
            </a:pPr>
            <a:r>
              <a:rPr lang="en-US"/>
              <a:t>Since we're assuming that our prior follows a normal distribution, we'll output </a:t>
            </a:r>
            <a:r>
              <a:rPr lang="en-US" i="1"/>
              <a:t>two</a:t>
            </a:r>
            <a:r>
              <a:rPr lang="en-US"/>
              <a:t> vectors describing the mean and variance of the latent state distributions. </a:t>
            </a:r>
            <a:endParaRPr/>
          </a:p>
          <a:p>
            <a:pPr marL="228600" lvl="0" indent="-228600" algn="just" rtl="0">
              <a:lnSpc>
                <a:spcPct val="90000"/>
              </a:lnSpc>
              <a:spcBef>
                <a:spcPts val="1000"/>
              </a:spcBef>
              <a:spcAft>
                <a:spcPts val="0"/>
              </a:spcAft>
              <a:buClr>
                <a:schemeClr val="dk1"/>
              </a:buClr>
              <a:buSzPts val="2800"/>
              <a:buChar char="•"/>
            </a:pPr>
            <a:r>
              <a:rPr lang="en-US"/>
              <a:t>If we were to build a true multivariate Gaussian model, we'd need to define a covariance matrix describing how each of the dimensions are correlated.</a:t>
            </a:r>
            <a:endParaRPr/>
          </a:p>
          <a:p>
            <a:pPr marL="228600" lvl="0" indent="-228600" algn="just" rtl="0">
              <a:lnSpc>
                <a:spcPct val="90000"/>
              </a:lnSpc>
              <a:spcBef>
                <a:spcPts val="1000"/>
              </a:spcBef>
              <a:spcAft>
                <a:spcPts val="0"/>
              </a:spcAft>
              <a:buClr>
                <a:schemeClr val="dk1"/>
              </a:buClr>
              <a:buSzPts val="2800"/>
              <a:buChar char="•"/>
            </a:pPr>
            <a:r>
              <a:rPr lang="en-US"/>
              <a:t>However, we'll make a simplifying assumption that our covariance matrix only has nonzero values on the diagonal, allowing us to describe this information in a simple vector.</a:t>
            </a:r>
            <a:endParaRPr/>
          </a:p>
          <a:p>
            <a:pPr marL="228600" lvl="0" indent="-228600" algn="just" rtl="0">
              <a:lnSpc>
                <a:spcPct val="90000"/>
              </a:lnSpc>
              <a:spcBef>
                <a:spcPts val="1000"/>
              </a:spcBef>
              <a:spcAft>
                <a:spcPts val="0"/>
              </a:spcAft>
              <a:buClr>
                <a:schemeClr val="dk1"/>
              </a:buClr>
              <a:buSzPts val="2800"/>
              <a:buChar char="•"/>
            </a:pPr>
            <a:r>
              <a:rPr lang="en-US"/>
              <a:t>Our decoder model will then generate a latent vector by sampling from these defined distributions and proceed to develop a reconstruction of the original input.</a:t>
            </a:r>
            <a:endParaRPr/>
          </a:p>
          <a:p>
            <a:pPr marL="228600" lvl="0" indent="-5080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2"/>
          <p:cNvSpPr txBox="1">
            <a:spLocks noGrp="1"/>
          </p:cNvSpPr>
          <p:nvPr>
            <p:ph type="title"/>
          </p:nvPr>
        </p:nvSpPr>
        <p:spPr>
          <a:xfrm>
            <a:off x="3422209" y="226336"/>
            <a:ext cx="5069941" cy="65859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Variational Autoencoder</a:t>
            </a:r>
            <a:endParaRPr b="1"/>
          </a:p>
        </p:txBody>
      </p:sp>
      <p:pic>
        <p:nvPicPr>
          <p:cNvPr id="437" name="Google Shape;437;p42" descr="Screen-Shot-2018-03-18-at-12.24.19-AM"/>
          <p:cNvPicPr preferRelativeResize="0">
            <a:picLocks noGrp="1"/>
          </p:cNvPicPr>
          <p:nvPr>
            <p:ph type="body" idx="1"/>
          </p:nvPr>
        </p:nvPicPr>
        <p:blipFill rotWithShape="1">
          <a:blip r:embed="rId3">
            <a:alphaModFix/>
          </a:blip>
          <a:srcRect/>
          <a:stretch/>
        </p:blipFill>
        <p:spPr>
          <a:xfrm>
            <a:off x="298764" y="884928"/>
            <a:ext cx="11769505" cy="597307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43"/>
          <p:cNvPicPr preferRelativeResize="0">
            <a:picLocks noGrp="1"/>
          </p:cNvPicPr>
          <p:nvPr>
            <p:ph type="body" idx="1"/>
          </p:nvPr>
        </p:nvPicPr>
        <p:blipFill rotWithShape="1">
          <a:blip r:embed="rId3">
            <a:alphaModFix/>
          </a:blip>
          <a:srcRect/>
          <a:stretch/>
        </p:blipFill>
        <p:spPr>
          <a:xfrm>
            <a:off x="343600" y="1940428"/>
            <a:ext cx="2252157" cy="4059156"/>
          </a:xfrm>
          <a:prstGeom prst="rect">
            <a:avLst/>
          </a:prstGeom>
          <a:noFill/>
          <a:ln>
            <a:noFill/>
          </a:ln>
        </p:spPr>
      </p:pic>
      <p:pic>
        <p:nvPicPr>
          <p:cNvPr id="443" name="Google Shape;443;p43" descr="https://miro.medium.com/max/809/1*yGFNgrf9l1dTgwcc_xGqVw.png"/>
          <p:cNvPicPr preferRelativeResize="0"/>
          <p:nvPr/>
        </p:nvPicPr>
        <p:blipFill rotWithShape="1">
          <a:blip r:embed="rId4">
            <a:alphaModFix/>
          </a:blip>
          <a:srcRect/>
          <a:stretch/>
        </p:blipFill>
        <p:spPr>
          <a:xfrm>
            <a:off x="111790" y="6105524"/>
            <a:ext cx="5600700" cy="752476"/>
          </a:xfrm>
          <a:prstGeom prst="rect">
            <a:avLst/>
          </a:prstGeom>
          <a:noFill/>
          <a:ln>
            <a:noFill/>
          </a:ln>
        </p:spPr>
      </p:pic>
      <p:sp>
        <p:nvSpPr>
          <p:cNvPr id="444" name="Google Shape;444;p43"/>
          <p:cNvSpPr/>
          <p:nvPr/>
        </p:nvSpPr>
        <p:spPr>
          <a:xfrm>
            <a:off x="15089" y="85636"/>
            <a:ext cx="11900103"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Visualizing Latent Representations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After training, we can now pick an image randomly from our dataset and use the trained encoder to create a latent representation of the image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rgbClr val="292929"/>
                </a:solidFill>
                <a:latin typeface="Arial"/>
                <a:ea typeface="Arial"/>
                <a:cs typeface="Arial"/>
                <a:sym typeface="Arial"/>
              </a:rPr>
              <a:t>Using the latent representation, a vector of 16 real numbers, we can visualize how the decoder reconstructed the original image.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45" name="Google Shape;445;p43" descr="https://miro.medium.com/max/370/1*1EN1-RbaF-xKt9ZjGNCbcg.png"/>
          <p:cNvPicPr preferRelativeResize="0"/>
          <p:nvPr/>
        </p:nvPicPr>
        <p:blipFill rotWithShape="1">
          <a:blip r:embed="rId5">
            <a:alphaModFix/>
          </a:blip>
          <a:srcRect/>
          <a:stretch/>
        </p:blipFill>
        <p:spPr>
          <a:xfrm>
            <a:off x="7106881" y="2691881"/>
            <a:ext cx="2562225" cy="2381250"/>
          </a:xfrm>
          <a:prstGeom prst="rect">
            <a:avLst/>
          </a:prstGeom>
          <a:noFill/>
          <a:ln>
            <a:noFill/>
          </a:ln>
        </p:spPr>
      </p:pic>
      <p:sp>
        <p:nvSpPr>
          <p:cNvPr id="446" name="Google Shape;446;p43"/>
          <p:cNvSpPr/>
          <p:nvPr/>
        </p:nvSpPr>
        <p:spPr>
          <a:xfrm>
            <a:off x="6096000" y="5182194"/>
            <a:ext cx="609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292929"/>
                </a:solidFill>
                <a:latin typeface="Arial"/>
                <a:ea typeface="Arial"/>
                <a:cs typeface="Arial"/>
                <a:sym typeface="Arial"/>
              </a:rPr>
              <a:t>Although the reconstructed image is blurry, we can see a strong similarity with the original image: gender, clothes color, hairs, smile, skin color.</a:t>
            </a:r>
            <a:endParaRPr sz="18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4"/>
          <p:cNvSpPr txBox="1">
            <a:spLocks noGrp="1"/>
          </p:cNvSpPr>
          <p:nvPr>
            <p:ph type="title"/>
          </p:nvPr>
        </p:nvSpPr>
        <p:spPr>
          <a:xfrm>
            <a:off x="3422209" y="226336"/>
            <a:ext cx="5069941" cy="65859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Variational Autoencoder</a:t>
            </a:r>
            <a:endParaRPr b="1"/>
          </a:p>
        </p:txBody>
      </p:sp>
      <p:pic>
        <p:nvPicPr>
          <p:cNvPr id="452" name="Google Shape;452;p44" descr="Screen-Shot-2018-03-16-at-10.24.11-PM"/>
          <p:cNvPicPr preferRelativeResize="0">
            <a:picLocks noGrp="1"/>
          </p:cNvPicPr>
          <p:nvPr>
            <p:ph type="body" idx="1"/>
          </p:nvPr>
        </p:nvPicPr>
        <p:blipFill rotWithShape="1">
          <a:blip r:embed="rId3">
            <a:alphaModFix/>
          </a:blip>
          <a:srcRect l="5724" t="14772" r="6254" b="13890"/>
          <a:stretch/>
        </p:blipFill>
        <p:spPr>
          <a:xfrm>
            <a:off x="332685" y="1167897"/>
            <a:ext cx="11626943" cy="54230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5"/>
          <p:cNvSpPr txBox="1">
            <a:spLocks noGrp="1"/>
          </p:cNvSpPr>
          <p:nvPr>
            <p:ph type="title"/>
          </p:nvPr>
        </p:nvSpPr>
        <p:spPr>
          <a:xfrm>
            <a:off x="3503690" y="90535"/>
            <a:ext cx="5314384" cy="3983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Variational Autoencoder</a:t>
            </a:r>
            <a:endParaRPr b="1"/>
          </a:p>
        </p:txBody>
      </p:sp>
      <p:sp>
        <p:nvSpPr>
          <p:cNvPr id="458" name="Google Shape;458;p45"/>
          <p:cNvSpPr txBox="1">
            <a:spLocks noGrp="1"/>
          </p:cNvSpPr>
          <p:nvPr>
            <p:ph type="body" idx="1"/>
          </p:nvPr>
        </p:nvSpPr>
        <p:spPr>
          <a:xfrm>
            <a:off x="162960" y="622379"/>
            <a:ext cx="11597489" cy="2217926"/>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just" rtl="0">
              <a:lnSpc>
                <a:spcPct val="90000"/>
              </a:lnSpc>
              <a:spcBef>
                <a:spcPts val="0"/>
              </a:spcBef>
              <a:spcAft>
                <a:spcPts val="0"/>
              </a:spcAft>
              <a:buClr>
                <a:schemeClr val="dk1"/>
              </a:buClr>
              <a:buSzPct val="100000"/>
              <a:buChar char="•"/>
            </a:pPr>
            <a:r>
              <a:rPr lang="en-US" sz="2400"/>
              <a:t>In the example above, we've described the input image in terms of its latent attributes using a single value to describe each attribute. </a:t>
            </a:r>
            <a:endParaRPr sz="2400"/>
          </a:p>
          <a:p>
            <a:pPr marL="228600" lvl="0" indent="-228600" algn="just" rtl="0">
              <a:lnSpc>
                <a:spcPct val="90000"/>
              </a:lnSpc>
              <a:spcBef>
                <a:spcPts val="1000"/>
              </a:spcBef>
              <a:spcAft>
                <a:spcPts val="0"/>
              </a:spcAft>
              <a:buClr>
                <a:schemeClr val="dk1"/>
              </a:buClr>
              <a:buSzPct val="100000"/>
              <a:buChar char="•"/>
            </a:pPr>
            <a:r>
              <a:rPr lang="en-US" sz="2400"/>
              <a:t>However, we may prefer to represent each latent attribute as a range of possible values. </a:t>
            </a:r>
            <a:endParaRPr sz="2400"/>
          </a:p>
          <a:p>
            <a:pPr marL="228600" lvl="0" indent="-228600" algn="just" rtl="0">
              <a:lnSpc>
                <a:spcPct val="90000"/>
              </a:lnSpc>
              <a:spcBef>
                <a:spcPts val="1000"/>
              </a:spcBef>
              <a:spcAft>
                <a:spcPts val="0"/>
              </a:spcAft>
              <a:buClr>
                <a:schemeClr val="dk1"/>
              </a:buClr>
              <a:buSzPct val="100000"/>
              <a:buChar char="•"/>
            </a:pPr>
            <a:r>
              <a:rPr lang="en-US" sz="2400"/>
              <a:t>For instance, what </a:t>
            </a:r>
            <a:r>
              <a:rPr lang="en-US" sz="2400" i="1"/>
              <a:t>single value</a:t>
            </a:r>
            <a:r>
              <a:rPr lang="en-US" sz="2400"/>
              <a:t> would you assign for the smile attribute if you feed in a photo of the Mona Lisa?</a:t>
            </a:r>
            <a:endParaRPr/>
          </a:p>
          <a:p>
            <a:pPr marL="228600" lvl="0" indent="-228600" algn="just" rtl="0">
              <a:lnSpc>
                <a:spcPct val="90000"/>
              </a:lnSpc>
              <a:spcBef>
                <a:spcPts val="1000"/>
              </a:spcBef>
              <a:spcAft>
                <a:spcPts val="0"/>
              </a:spcAft>
              <a:buClr>
                <a:schemeClr val="dk1"/>
              </a:buClr>
              <a:buSzPct val="100000"/>
              <a:buChar char="•"/>
            </a:pPr>
            <a:r>
              <a:rPr lang="en-US" sz="2400"/>
              <a:t> Using a variational autoencoder, we can describe latent attributes in probabilistic terms</a:t>
            </a:r>
            <a:r>
              <a:rPr lang="en-US"/>
              <a:t>.</a:t>
            </a:r>
            <a:endParaRPr/>
          </a:p>
          <a:p>
            <a:pPr marL="228600" lvl="0" indent="-64135" algn="l" rtl="0">
              <a:lnSpc>
                <a:spcPct val="90000"/>
              </a:lnSpc>
              <a:spcBef>
                <a:spcPts val="1000"/>
              </a:spcBef>
              <a:spcAft>
                <a:spcPts val="0"/>
              </a:spcAft>
              <a:buClr>
                <a:schemeClr val="dk1"/>
              </a:buClr>
              <a:buSzPct val="100000"/>
              <a:buNone/>
            </a:pPr>
            <a:endParaRPr/>
          </a:p>
        </p:txBody>
      </p:sp>
      <p:pic>
        <p:nvPicPr>
          <p:cNvPr id="459" name="Google Shape;459;p45" descr="Screen-Shot-2018-06-20-at-2.46.16-PM"/>
          <p:cNvPicPr preferRelativeResize="0"/>
          <p:nvPr/>
        </p:nvPicPr>
        <p:blipFill rotWithShape="1">
          <a:blip r:embed="rId3">
            <a:alphaModFix/>
          </a:blip>
          <a:srcRect l="5208" r="4566"/>
          <a:stretch/>
        </p:blipFill>
        <p:spPr>
          <a:xfrm>
            <a:off x="543208" y="2973797"/>
            <a:ext cx="11217241" cy="381630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6"/>
          <p:cNvSpPr txBox="1">
            <a:spLocks noGrp="1"/>
          </p:cNvSpPr>
          <p:nvPr>
            <p:ph type="title"/>
          </p:nvPr>
        </p:nvSpPr>
        <p:spPr>
          <a:xfrm>
            <a:off x="3422209" y="226336"/>
            <a:ext cx="5069941" cy="65859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Variational Autoencoder</a:t>
            </a:r>
            <a:endParaRPr b="1"/>
          </a:p>
        </p:txBody>
      </p:sp>
      <p:sp>
        <p:nvSpPr>
          <p:cNvPr id="465" name="Google Shape;465;p46"/>
          <p:cNvSpPr txBox="1">
            <a:spLocks noGrp="1"/>
          </p:cNvSpPr>
          <p:nvPr>
            <p:ph type="body" idx="1"/>
          </p:nvPr>
        </p:nvSpPr>
        <p:spPr>
          <a:xfrm>
            <a:off x="162961" y="884929"/>
            <a:ext cx="11932469" cy="584179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With this approach, we'll now represent each latent attribute for a given input as a probability distribution. </a:t>
            </a:r>
            <a:endParaRPr/>
          </a:p>
          <a:p>
            <a:pPr marL="228600" lvl="0" indent="-228600" algn="l" rtl="0">
              <a:lnSpc>
                <a:spcPct val="90000"/>
              </a:lnSpc>
              <a:spcBef>
                <a:spcPts val="1000"/>
              </a:spcBef>
              <a:spcAft>
                <a:spcPts val="0"/>
              </a:spcAft>
              <a:buClr>
                <a:schemeClr val="dk1"/>
              </a:buClr>
              <a:buSzPts val="2800"/>
              <a:buChar char="•"/>
            </a:pPr>
            <a:r>
              <a:rPr lang="en-US"/>
              <a:t>When decoding from the latent state, we'll randomly sample from each latent state distribution to generate a vector as input for our decoder model.</a:t>
            </a:r>
            <a:endParaRPr/>
          </a:p>
          <a:p>
            <a:pPr marL="228600" lvl="0" indent="-50800" algn="l" rtl="0">
              <a:lnSpc>
                <a:spcPct val="90000"/>
              </a:lnSpc>
              <a:spcBef>
                <a:spcPts val="1000"/>
              </a:spcBef>
              <a:spcAft>
                <a:spcPts val="0"/>
              </a:spcAft>
              <a:buClr>
                <a:schemeClr val="dk1"/>
              </a:buClr>
              <a:buSzPts val="2800"/>
              <a:buNone/>
            </a:pPr>
            <a:endParaRPr/>
          </a:p>
        </p:txBody>
      </p:sp>
      <p:pic>
        <p:nvPicPr>
          <p:cNvPr id="466" name="Google Shape;466;p46" descr="Screen-Shot-2018-06-20-at-2.47.56-PM"/>
          <p:cNvPicPr preferRelativeResize="0"/>
          <p:nvPr/>
        </p:nvPicPr>
        <p:blipFill rotWithShape="1">
          <a:blip r:embed="rId3">
            <a:alphaModFix/>
          </a:blip>
          <a:srcRect l="3642" t="16184" r="4481" b="8034"/>
          <a:stretch/>
        </p:blipFill>
        <p:spPr>
          <a:xfrm>
            <a:off x="905346" y="2652665"/>
            <a:ext cx="10583501" cy="40106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119" name="Google Shape;119;p7"/>
          <p:cNvPicPr preferRelativeResize="0">
            <a:picLocks noGrp="1"/>
          </p:cNvPicPr>
          <p:nvPr>
            <p:ph type="body" idx="1"/>
          </p:nvPr>
        </p:nvPicPr>
        <p:blipFill rotWithShape="1">
          <a:blip r:embed="rId3">
            <a:alphaModFix/>
          </a:blip>
          <a:srcRect l="3263" t="1" r="4864" b="17118"/>
          <a:stretch/>
        </p:blipFill>
        <p:spPr>
          <a:xfrm>
            <a:off x="506993" y="365125"/>
            <a:ext cx="11525061" cy="605378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7"/>
          <p:cNvSpPr txBox="1">
            <a:spLocks noGrp="1"/>
          </p:cNvSpPr>
          <p:nvPr>
            <p:ph type="title"/>
          </p:nvPr>
        </p:nvSpPr>
        <p:spPr>
          <a:xfrm>
            <a:off x="3422209" y="226336"/>
            <a:ext cx="5069941" cy="65859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Variational Autoencoder</a:t>
            </a:r>
            <a:endParaRPr b="1"/>
          </a:p>
        </p:txBody>
      </p:sp>
      <p:sp>
        <p:nvSpPr>
          <p:cNvPr id="472" name="Google Shape;472;p47"/>
          <p:cNvSpPr txBox="1">
            <a:spLocks noGrp="1"/>
          </p:cNvSpPr>
          <p:nvPr>
            <p:ph type="body" idx="1"/>
          </p:nvPr>
        </p:nvSpPr>
        <p:spPr>
          <a:xfrm>
            <a:off x="144854" y="1093158"/>
            <a:ext cx="11932469" cy="5506817"/>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b="1" i="1"/>
              <a:t>Note: </a:t>
            </a:r>
            <a:r>
              <a:rPr lang="en-US" i="1"/>
              <a:t>For variational autoencoders, the encoder model is sometimes referred to as the </a:t>
            </a:r>
            <a:r>
              <a:rPr lang="en-US" b="1" i="1"/>
              <a:t>recognition model</a:t>
            </a:r>
            <a:r>
              <a:rPr lang="en-US" i="1"/>
              <a:t> whereas the decoder model is sometimes referred to as the </a:t>
            </a:r>
            <a:r>
              <a:rPr lang="en-US" b="1" i="1"/>
              <a:t>generative model</a:t>
            </a:r>
            <a:r>
              <a:rPr lang="en-US" i="1"/>
              <a:t>.</a:t>
            </a:r>
            <a:endParaRPr/>
          </a:p>
          <a:p>
            <a:pPr marL="228600" lvl="0" indent="-228600" algn="just" rtl="0">
              <a:lnSpc>
                <a:spcPct val="90000"/>
              </a:lnSpc>
              <a:spcBef>
                <a:spcPts val="1000"/>
              </a:spcBef>
              <a:spcAft>
                <a:spcPts val="0"/>
              </a:spcAft>
              <a:buClr>
                <a:schemeClr val="dk1"/>
              </a:buClr>
              <a:buSzPts val="2800"/>
              <a:buChar char="•"/>
            </a:pPr>
            <a:r>
              <a:rPr lang="en-US"/>
              <a:t>By constructing our encoder model to output a range of possible values (a statistical distribution) from which we'll randomly sample to feed into our decoder model, we're essentially enforcing a continuous, smooth latent space representation. </a:t>
            </a:r>
            <a:endParaRPr/>
          </a:p>
          <a:p>
            <a:pPr marL="228600" lvl="0" indent="-228600" algn="just" rtl="0">
              <a:lnSpc>
                <a:spcPct val="90000"/>
              </a:lnSpc>
              <a:spcBef>
                <a:spcPts val="1000"/>
              </a:spcBef>
              <a:spcAft>
                <a:spcPts val="0"/>
              </a:spcAft>
              <a:buClr>
                <a:schemeClr val="dk1"/>
              </a:buClr>
              <a:buSzPts val="2800"/>
              <a:buChar char="•"/>
            </a:pPr>
            <a:r>
              <a:rPr lang="en-US"/>
              <a:t>For any sampling of the latent distributions, we're expecting our decoder model to be able to accurately reconstruct the input. </a:t>
            </a:r>
            <a:endParaRPr/>
          </a:p>
          <a:p>
            <a:pPr marL="228600" lvl="0" indent="-228600" algn="just" rtl="0">
              <a:lnSpc>
                <a:spcPct val="90000"/>
              </a:lnSpc>
              <a:spcBef>
                <a:spcPts val="1000"/>
              </a:spcBef>
              <a:spcAft>
                <a:spcPts val="0"/>
              </a:spcAft>
              <a:buClr>
                <a:schemeClr val="dk1"/>
              </a:buClr>
              <a:buSzPts val="2800"/>
              <a:buChar char="•"/>
            </a:pPr>
            <a:r>
              <a:rPr lang="en-US"/>
              <a:t>Thus, values which are nearby to one another in latent space should correspond with very similar reconstructions.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The VAE Network</a:t>
            </a:r>
            <a:endParaRPr b="1"/>
          </a:p>
        </p:txBody>
      </p:sp>
      <p:sp>
        <p:nvSpPr>
          <p:cNvPr id="478" name="Google Shape;478;p48"/>
          <p:cNvSpPr txBox="1">
            <a:spLocks noGrp="1"/>
          </p:cNvSpPr>
          <p:nvPr>
            <p:ph type="body" idx="1"/>
          </p:nvPr>
        </p:nvSpPr>
        <p:spPr>
          <a:xfrm>
            <a:off x="217283" y="1611516"/>
            <a:ext cx="11787612" cy="508804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want the encoder to be a convolutional neural network that takes an image and outputs the parameters of the distribution Q(z|[x, c]) where x is the input image of the face, c is the conditioning variable (attributes of the face) and z is the latent variable. </a:t>
            </a:r>
            <a:endParaRPr/>
          </a:p>
          <a:p>
            <a:pPr marL="228600" lvl="0" indent="-228600" algn="l" rtl="0">
              <a:lnSpc>
                <a:spcPct val="90000"/>
              </a:lnSpc>
              <a:spcBef>
                <a:spcPts val="1000"/>
              </a:spcBef>
              <a:spcAft>
                <a:spcPts val="0"/>
              </a:spcAft>
              <a:buClr>
                <a:schemeClr val="dk1"/>
              </a:buClr>
              <a:buSzPts val="2800"/>
              <a:buChar char="•"/>
            </a:pPr>
            <a:r>
              <a:rPr lang="en-US"/>
              <a:t>For this article, we use a simple architecture made of two convolutional layers and a pooling layer.</a:t>
            </a:r>
            <a:endParaRPr/>
          </a:p>
          <a:p>
            <a:pPr marL="228600" lvl="0" indent="-228600" algn="l" rtl="0">
              <a:lnSpc>
                <a:spcPct val="90000"/>
              </a:lnSpc>
              <a:spcBef>
                <a:spcPts val="1000"/>
              </a:spcBef>
              <a:spcAft>
                <a:spcPts val="0"/>
              </a:spcAft>
              <a:buClr>
                <a:schemeClr val="dk1"/>
              </a:buClr>
              <a:buSzPts val="2800"/>
              <a:buChar char="•"/>
            </a:pPr>
            <a:r>
              <a:rPr lang="en-US"/>
              <a:t>The decoder is a convolutional neural network built the other way around. It is a generative network that outputs parameters to the likelihood distribution P([x,c]|z).</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1564b52f135_0_40"/>
          <p:cNvSpPr txBox="1">
            <a:spLocks noGrp="1"/>
          </p:cNvSpPr>
          <p:nvPr>
            <p:ph type="title"/>
          </p:nvPr>
        </p:nvSpPr>
        <p:spPr>
          <a:xfrm>
            <a:off x="1005500" y="0"/>
            <a:ext cx="10515600" cy="770100"/>
          </a:xfrm>
          <a:prstGeom prst="rect">
            <a:avLst/>
          </a:prstGeom>
        </p:spPr>
        <p:txBody>
          <a:bodyPr spcFirstLastPara="1" wrap="square" lIns="91425" tIns="45700" rIns="91425" bIns="45700" anchor="ctr" anchorCtr="0">
            <a:normAutofit fontScale="90000"/>
          </a:bodyPr>
          <a:lstStyle/>
          <a:p>
            <a:pPr marL="0" lvl="0" indent="0" algn="l" rtl="0">
              <a:lnSpc>
                <a:spcPct val="131250"/>
              </a:lnSpc>
              <a:spcBef>
                <a:spcPts val="2400"/>
              </a:spcBef>
              <a:spcAft>
                <a:spcPts val="600"/>
              </a:spcAft>
              <a:buClr>
                <a:schemeClr val="dk1"/>
              </a:buClr>
              <a:buSzPts val="1100"/>
              <a:buFont typeface="Arial"/>
              <a:buNone/>
            </a:pPr>
            <a:r>
              <a:rPr lang="en-US" sz="2400" b="1">
                <a:solidFill>
                  <a:srgbClr val="060913"/>
                </a:solidFill>
                <a:latin typeface="Arial"/>
                <a:ea typeface="Arial"/>
                <a:cs typeface="Arial"/>
                <a:sym typeface="Arial"/>
              </a:rPr>
              <a:t>What is an autoencoder?</a:t>
            </a:r>
            <a:endParaRPr b="1"/>
          </a:p>
        </p:txBody>
      </p:sp>
      <p:sp>
        <p:nvSpPr>
          <p:cNvPr id="126" name="Google Shape;126;g1564b52f135_0_40"/>
          <p:cNvSpPr txBox="1">
            <a:spLocks noGrp="1"/>
          </p:cNvSpPr>
          <p:nvPr>
            <p:ph type="body" idx="1"/>
          </p:nvPr>
        </p:nvSpPr>
        <p:spPr>
          <a:xfrm>
            <a:off x="240600" y="770100"/>
            <a:ext cx="11710800" cy="4883700"/>
          </a:xfrm>
          <a:prstGeom prst="rect">
            <a:avLst/>
          </a:prstGeom>
        </p:spPr>
        <p:txBody>
          <a:bodyPr spcFirstLastPara="1" wrap="square" lIns="91425" tIns="45700" rIns="91425" bIns="45700" anchor="t" anchorCtr="0">
            <a:normAutofit lnSpcReduction="10000"/>
          </a:bodyPr>
          <a:lstStyle/>
          <a:p>
            <a:pPr marL="0" lvl="0" indent="0" algn="l" rtl="0">
              <a:lnSpc>
                <a:spcPct val="172222"/>
              </a:lnSpc>
              <a:spcBef>
                <a:spcPts val="600"/>
              </a:spcBef>
              <a:spcAft>
                <a:spcPts val="0"/>
              </a:spcAft>
              <a:buNone/>
            </a:pPr>
            <a:r>
              <a:rPr lang="en-US" sz="1950" dirty="0">
                <a:solidFill>
                  <a:srgbClr val="060913"/>
                </a:solidFill>
                <a:latin typeface="Arial"/>
                <a:ea typeface="Arial"/>
                <a:cs typeface="Arial"/>
                <a:sym typeface="Arial"/>
              </a:rPr>
              <a:t>An autoencoder is a type of </a:t>
            </a:r>
            <a:r>
              <a:rPr lang="en-US" sz="1950" dirty="0">
                <a:solidFill>
                  <a:srgbClr val="1064FE"/>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artificial neural network</a:t>
            </a:r>
            <a:r>
              <a:rPr lang="en-US" sz="1950" dirty="0">
                <a:solidFill>
                  <a:srgbClr val="060913"/>
                </a:solidFill>
                <a:latin typeface="Arial"/>
                <a:ea typeface="Arial"/>
                <a:cs typeface="Arial"/>
                <a:sym typeface="Arial"/>
              </a:rPr>
              <a:t> used to learn data encodings in an unsupervised manner</a:t>
            </a:r>
            <a:endParaRPr sz="1950" dirty="0">
              <a:solidFill>
                <a:srgbClr val="060913"/>
              </a:solidFill>
              <a:latin typeface="Arial"/>
              <a:ea typeface="Arial"/>
              <a:cs typeface="Arial"/>
              <a:sym typeface="Arial"/>
            </a:endParaRPr>
          </a:p>
          <a:p>
            <a:pPr marL="0" lvl="0" indent="0" algn="l" rtl="0">
              <a:lnSpc>
                <a:spcPct val="172222"/>
              </a:lnSpc>
              <a:spcBef>
                <a:spcPts val="600"/>
              </a:spcBef>
              <a:spcAft>
                <a:spcPts val="0"/>
              </a:spcAft>
              <a:buNone/>
            </a:pPr>
            <a:r>
              <a:rPr lang="en-US" sz="1950" dirty="0">
                <a:solidFill>
                  <a:srgbClr val="060913"/>
                </a:solidFill>
                <a:latin typeface="Arial"/>
                <a:ea typeface="Arial"/>
                <a:cs typeface="Arial"/>
                <a:sym typeface="Arial"/>
              </a:rPr>
              <a:t>.The aim of an autoencoder is to learn a lower-dimensional representation (encoding) for higher-dimensional data, typically for dimensionality reduction, by </a:t>
            </a:r>
            <a:r>
              <a:rPr lang="en-US" sz="1950" dirty="0">
                <a:solidFill>
                  <a:srgbClr val="1064FE"/>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training the network</a:t>
            </a:r>
            <a:r>
              <a:rPr lang="en-US" sz="1950" dirty="0">
                <a:solidFill>
                  <a:srgbClr val="060913"/>
                </a:solidFill>
                <a:latin typeface="Arial"/>
                <a:ea typeface="Arial"/>
                <a:cs typeface="Arial"/>
                <a:sym typeface="Arial"/>
              </a:rPr>
              <a:t> to capture the most important parts of the input image.</a:t>
            </a:r>
          </a:p>
          <a:p>
            <a:pPr marL="0" lvl="0" indent="0" algn="l" rtl="0">
              <a:lnSpc>
                <a:spcPct val="172222"/>
              </a:lnSpc>
              <a:spcBef>
                <a:spcPts val="600"/>
              </a:spcBef>
              <a:spcAft>
                <a:spcPts val="0"/>
              </a:spcAft>
              <a:buNone/>
            </a:pPr>
            <a:r>
              <a:rPr lang="en-US" sz="1950" dirty="0">
                <a:solidFill>
                  <a:srgbClr val="060913"/>
                </a:solidFill>
                <a:latin typeface="Arial"/>
                <a:ea typeface="Arial"/>
                <a:cs typeface="Arial"/>
                <a:sym typeface="Arial"/>
              </a:rPr>
              <a:t>It is an unsupervised ML algorithm similar to PCA.</a:t>
            </a:r>
          </a:p>
          <a:p>
            <a:pPr marL="0" lvl="0" indent="0" algn="l" rtl="0">
              <a:lnSpc>
                <a:spcPct val="172222"/>
              </a:lnSpc>
              <a:spcBef>
                <a:spcPts val="600"/>
              </a:spcBef>
              <a:spcAft>
                <a:spcPts val="0"/>
              </a:spcAft>
              <a:buNone/>
            </a:pPr>
            <a:r>
              <a:rPr lang="en-US" sz="1950" dirty="0">
                <a:solidFill>
                  <a:srgbClr val="060913"/>
                </a:solidFill>
                <a:latin typeface="Arial"/>
                <a:ea typeface="Arial"/>
                <a:cs typeface="Arial"/>
                <a:sym typeface="Arial"/>
              </a:rPr>
              <a:t>It minimizes the same objective function as PCA</a:t>
            </a:r>
          </a:p>
          <a:p>
            <a:pPr marL="0" lvl="0" indent="0" algn="l" rtl="0">
              <a:lnSpc>
                <a:spcPct val="172222"/>
              </a:lnSpc>
              <a:spcBef>
                <a:spcPts val="600"/>
              </a:spcBef>
              <a:spcAft>
                <a:spcPts val="0"/>
              </a:spcAft>
              <a:buNone/>
            </a:pPr>
            <a:r>
              <a:rPr lang="en-US" sz="1950" dirty="0">
                <a:solidFill>
                  <a:srgbClr val="060913"/>
                </a:solidFill>
                <a:latin typeface="Arial"/>
                <a:ea typeface="Arial"/>
                <a:cs typeface="Arial"/>
                <a:sym typeface="Arial"/>
              </a:rPr>
              <a:t>It is a neural network</a:t>
            </a:r>
          </a:p>
          <a:p>
            <a:pPr marL="0" lvl="0" indent="0" algn="l" rtl="0">
              <a:lnSpc>
                <a:spcPct val="172222"/>
              </a:lnSpc>
              <a:spcBef>
                <a:spcPts val="600"/>
              </a:spcBef>
              <a:spcAft>
                <a:spcPts val="0"/>
              </a:spcAft>
              <a:buNone/>
            </a:pPr>
            <a:r>
              <a:rPr lang="en-US" sz="1950" dirty="0">
                <a:solidFill>
                  <a:srgbClr val="060913"/>
                </a:solidFill>
                <a:latin typeface="Arial"/>
                <a:ea typeface="Arial"/>
                <a:cs typeface="Arial"/>
                <a:sym typeface="Arial"/>
              </a:rPr>
              <a:t>The neural network target output is the input </a:t>
            </a:r>
            <a:endParaRPr sz="1950" dirty="0">
              <a:solidFill>
                <a:srgbClr val="060913"/>
              </a:solidFill>
              <a:latin typeface="Arial"/>
              <a:ea typeface="Arial"/>
              <a:cs typeface="Arial"/>
              <a:sym typeface="Arial"/>
            </a:endParaRPr>
          </a:p>
          <a:p>
            <a:pPr marL="0" lvl="0" indent="0" algn="l" rtl="0">
              <a:spcBef>
                <a:spcPts val="1000"/>
              </a:spcBef>
              <a:spcAft>
                <a:spcPts val="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1564b52f135_0_7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Autoencoders</a:t>
            </a:r>
            <a:endParaRPr b="1"/>
          </a:p>
        </p:txBody>
      </p:sp>
      <p:sp>
        <p:nvSpPr>
          <p:cNvPr id="132" name="Google Shape;132;g1564b52f135_0_79"/>
          <p:cNvSpPr txBox="1">
            <a:spLocks noGrp="1"/>
          </p:cNvSpPr>
          <p:nvPr>
            <p:ph type="body" idx="1"/>
          </p:nvPr>
        </p:nvSpPr>
        <p:spPr>
          <a:xfrm>
            <a:off x="219919" y="1690688"/>
            <a:ext cx="11725200" cy="44901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If the number of neurons in the middle layer is less than the number of neurons in the input layer, the network extracts the more effective information. </a:t>
            </a:r>
            <a:endParaRPr/>
          </a:p>
          <a:p>
            <a:pPr marL="228600" lvl="0" indent="-228600" algn="just" rtl="0">
              <a:lnSpc>
                <a:spcPct val="90000"/>
              </a:lnSpc>
              <a:spcBef>
                <a:spcPts val="1000"/>
              </a:spcBef>
              <a:spcAft>
                <a:spcPts val="0"/>
              </a:spcAft>
              <a:buClr>
                <a:schemeClr val="dk1"/>
              </a:buClr>
              <a:buSzPts val="2800"/>
              <a:buChar char="•"/>
            </a:pPr>
            <a:r>
              <a:rPr lang="en-US"/>
              <a:t>The middle layer will not have any other option but to learn the most important image patterns, ignoring the noises. </a:t>
            </a:r>
            <a:endParaRPr/>
          </a:p>
          <a:p>
            <a:pPr marL="228600" lvl="0" indent="-228600" algn="just" rtl="0">
              <a:lnSpc>
                <a:spcPct val="90000"/>
              </a:lnSpc>
              <a:spcBef>
                <a:spcPts val="1000"/>
              </a:spcBef>
              <a:spcAft>
                <a:spcPts val="0"/>
              </a:spcAft>
              <a:buClr>
                <a:schemeClr val="dk1"/>
              </a:buClr>
              <a:buSzPts val="2800"/>
              <a:buChar char="•"/>
            </a:pPr>
            <a:r>
              <a:rPr lang="en-US"/>
              <a:t>If you have more neurons in the middle layer, the neural network will have a higher capacity to learn the pattern, making the network lazy. </a:t>
            </a:r>
            <a:endParaRPr/>
          </a:p>
          <a:p>
            <a:pPr marL="228600" lvl="0" indent="-228600" algn="just" rtl="0">
              <a:lnSpc>
                <a:spcPct val="90000"/>
              </a:lnSpc>
              <a:spcBef>
                <a:spcPts val="1000"/>
              </a:spcBef>
              <a:spcAft>
                <a:spcPts val="0"/>
              </a:spcAft>
              <a:buClr>
                <a:schemeClr val="dk1"/>
              </a:buClr>
              <a:buSzPts val="2800"/>
              <a:buChar char="•"/>
            </a:pPr>
            <a:r>
              <a:rPr lang="en-US"/>
              <a:t>It will copy and paste the input values to the output values, learn noises, and not extract any feature</a:t>
            </a:r>
            <a:endParaRPr/>
          </a:p>
          <a:p>
            <a:pPr marL="228600" lvl="0" indent="-228600" algn="just" rtl="0">
              <a:lnSpc>
                <a:spcPct val="90000"/>
              </a:lnSpc>
              <a:spcBef>
                <a:spcPts val="1000"/>
              </a:spcBef>
              <a:spcAft>
                <a:spcPts val="0"/>
              </a:spcAft>
              <a:buClr>
                <a:schemeClr val="dk1"/>
              </a:buClr>
              <a:buSzPts val="2800"/>
              <a:buChar char="•"/>
            </a:pPr>
            <a:r>
              <a:rPr lang="en-US"/>
              <a:t>Hence, the bottleneck model is essential.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1564b52f135_0_8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sz="3600" b="1"/>
              <a:t>How does PCA(principal component analysis) work…? </a:t>
            </a:r>
            <a:br>
              <a:rPr lang="en-US" sz="3600" b="1"/>
            </a:br>
            <a:endParaRPr sz="3600" b="1"/>
          </a:p>
        </p:txBody>
      </p:sp>
      <p:sp>
        <p:nvSpPr>
          <p:cNvPr id="138" name="Google Shape;138;g1564b52f135_0_84"/>
          <p:cNvSpPr txBox="1">
            <a:spLocks noGrp="1"/>
          </p:cNvSpPr>
          <p:nvPr>
            <p:ph type="body" idx="1"/>
          </p:nvPr>
        </p:nvSpPr>
        <p:spPr>
          <a:xfrm>
            <a:off x="226337" y="1539089"/>
            <a:ext cx="11615700" cy="46380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3200"/>
              <a:buChar char="•"/>
            </a:pPr>
            <a:r>
              <a:rPr lang="en-US" sz="3200"/>
              <a:t>PCA is a dimensionality reduction that is often used to reduce the dimension of the variables of a larger dataset that is compressed to the smaller one which contains most of the information to build an efficient model.</a:t>
            </a:r>
            <a:endParaRPr/>
          </a:p>
          <a:p>
            <a:pPr marL="228600" lvl="0" indent="-228600" algn="just" rtl="0">
              <a:lnSpc>
                <a:spcPct val="90000"/>
              </a:lnSpc>
              <a:spcBef>
                <a:spcPts val="1000"/>
              </a:spcBef>
              <a:spcAft>
                <a:spcPts val="0"/>
              </a:spcAft>
              <a:buClr>
                <a:schemeClr val="dk1"/>
              </a:buClr>
              <a:buSzPts val="3200"/>
              <a:buChar char="•"/>
            </a:pPr>
            <a:r>
              <a:rPr lang="en-US" sz="3200"/>
              <a:t> In a real-time scenario when you are working reducing the number of variables in the dataset you need compromise on model accuracy but using PCA will give good accuracy. </a:t>
            </a:r>
            <a:endParaRPr sz="3200"/>
          </a:p>
          <a:p>
            <a:pPr marL="228600" lvl="0" indent="-228600" algn="just" rtl="0">
              <a:lnSpc>
                <a:spcPct val="90000"/>
              </a:lnSpc>
              <a:spcBef>
                <a:spcPts val="1000"/>
              </a:spcBef>
              <a:spcAft>
                <a:spcPts val="0"/>
              </a:spcAft>
              <a:buClr>
                <a:schemeClr val="dk1"/>
              </a:buClr>
              <a:buSzPts val="3200"/>
              <a:buChar char="•"/>
            </a:pPr>
            <a:r>
              <a:rPr lang="en-US" sz="3200"/>
              <a:t>The idea of PCA is to reduce the variables in the dataset and preserve data as much as possible.</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4183</Words>
  <Application>Microsoft Office PowerPoint</Application>
  <PresentationFormat>Widescreen</PresentationFormat>
  <Paragraphs>249</Paragraphs>
  <Slides>61</Slides>
  <Notes>58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Helvetica Neue</vt:lpstr>
      <vt:lpstr>Calibri</vt:lpstr>
      <vt:lpstr>Arial</vt:lpstr>
      <vt:lpstr>Georgia</vt:lpstr>
      <vt:lpstr>Office Theme</vt:lpstr>
      <vt:lpstr>Autoencoders </vt:lpstr>
      <vt:lpstr>Autoencoders </vt:lpstr>
      <vt:lpstr>What are Autoencoders?</vt:lpstr>
      <vt:lpstr>Example </vt:lpstr>
      <vt:lpstr>PowerPoint Presentation</vt:lpstr>
      <vt:lpstr>PowerPoint Presentation</vt:lpstr>
      <vt:lpstr>What is an autoencoder?</vt:lpstr>
      <vt:lpstr>Autoencoders</vt:lpstr>
      <vt:lpstr>How does PCA(principal component analysis) work…?  </vt:lpstr>
      <vt:lpstr>Autoencoders</vt:lpstr>
      <vt:lpstr>What are Autoencoders?</vt:lpstr>
      <vt:lpstr>PowerPoint Presentation</vt:lpstr>
      <vt:lpstr>PowerPoint Presentation</vt:lpstr>
      <vt:lpstr>Applications of Autoencoders </vt:lpstr>
      <vt:lpstr>Applications of Autoencoders</vt:lpstr>
      <vt:lpstr>Applications of Autoencoders</vt:lpstr>
      <vt:lpstr>Applications of Autoencoders</vt:lpstr>
      <vt:lpstr>Applications of Autoencoders</vt:lpstr>
      <vt:lpstr>Architecture of Autoencoders </vt:lpstr>
      <vt:lpstr>Architecture of Autoencoders </vt:lpstr>
      <vt:lpstr>The relationship between the Encoder, Bottleneck, and Decoder </vt:lpstr>
      <vt:lpstr>The relationship between the Encoder, Bottleneck, and Decoder  </vt:lpstr>
      <vt:lpstr>Bottleneck  Layer </vt:lpstr>
      <vt:lpstr>The relationship between the Encoder, Bottleneck, and Decoder </vt:lpstr>
      <vt:lpstr>Properties of Autoencoders: </vt:lpstr>
      <vt:lpstr>Hyperparameters of Autoencoders: </vt:lpstr>
      <vt:lpstr>Encoder -Decoder Model</vt:lpstr>
      <vt:lpstr>Under Complete Autoencoder</vt:lpstr>
      <vt:lpstr>Over Complete Autoencoder</vt:lpstr>
      <vt:lpstr>What is Latent Space?</vt:lpstr>
      <vt:lpstr>Why do we compress data in ML? </vt:lpstr>
      <vt:lpstr>Latent Space-Compression </vt:lpstr>
      <vt:lpstr>Representation Learning</vt:lpstr>
      <vt:lpstr>Types of Autoencoders-Convolutional Autoencoders </vt:lpstr>
      <vt:lpstr>PowerPoint Presentation</vt:lpstr>
      <vt:lpstr>PowerPoint Presentation</vt:lpstr>
      <vt:lpstr>PowerPoint Presentation</vt:lpstr>
      <vt:lpstr>PowerPoint Presentation</vt:lpstr>
      <vt:lpstr>Denoising Autoencoders</vt:lpstr>
      <vt:lpstr>PowerPoint Presentation</vt:lpstr>
      <vt:lpstr>PowerPoint Presentation</vt:lpstr>
      <vt:lpstr>PowerPoint Presentation</vt:lpstr>
      <vt:lpstr>Image Reconstruction</vt:lpstr>
      <vt:lpstr>Image Colorization</vt:lpstr>
      <vt:lpstr>Sparse Autoencoders </vt:lpstr>
      <vt:lpstr>Sparse Autoencoder</vt:lpstr>
      <vt:lpstr>PowerPoint Presentation</vt:lpstr>
      <vt:lpstr>Variational Autoencoder</vt:lpstr>
      <vt:lpstr>What is a Variational Autoencoder (VAE)? </vt:lpstr>
      <vt:lpstr>Variational Autoencoder</vt:lpstr>
      <vt:lpstr>Variational Autoencoder-Latent Space</vt:lpstr>
      <vt:lpstr>Variational Autoencoder</vt:lpstr>
      <vt:lpstr>Variational Autoencoder</vt:lpstr>
      <vt:lpstr>Variational Autoencoder</vt:lpstr>
      <vt:lpstr>Variational Autoencoder</vt:lpstr>
      <vt:lpstr>PowerPoint Presentation</vt:lpstr>
      <vt:lpstr>Variational Autoencoder</vt:lpstr>
      <vt:lpstr>Variational Autoencoder</vt:lpstr>
      <vt:lpstr>Variational Autoencoder</vt:lpstr>
      <vt:lpstr>Variational Autoencoder</vt:lpstr>
      <vt:lpstr>The VAE Network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Autoencoders </dc:title>
  <dc:creator>Lenovo</dc:creator>
  <cp:lastModifiedBy>Kshitij Darwhekar</cp:lastModifiedBy>
  <cp:revision>5</cp:revision>
  <dcterms:created xsi:type="dcterms:W3CDTF">2021-08-27T06:25:48Z</dcterms:created>
  <dcterms:modified xsi:type="dcterms:W3CDTF">2022-12-09T01:43:29Z</dcterms:modified>
</cp:coreProperties>
</file>